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1</a:t>
            </a:r>
            <a:endParaRPr lang="en-US" sz="1000" dirty="0"/>
          </a:p>
        </p:txBody>
      </p:sp>
      <p:sp>
        <p:nvSpPr>
          <p:cNvPr id="3" name="Text 1"/>
          <p:cNvSpPr txBox="1"/>
          <p:nvPr/>
        </p:nvSpPr>
        <p:spPr>
          <a:xfrm>
            <a:off x="822960" y="1965960"/>
            <a:ext cx="10515600" cy="320040"/>
          </a:xfrm>
          <a:prstGeom prst="rect">
            <a:avLst/>
          </a:prstGeom>
          <a:noFill/>
          <a:ln/>
        </p:spPr>
        <p:txBody>
          <a:bodyPr wrap="square" rtlCol="0" anchor="ctr"/>
          <a:lstStyle/>
          <a:p>
            <a:pPr indent="0" marL="0">
              <a:buNone/>
            </a:pPr>
            <a:r>
              <a:rPr lang="en-US" sz="1300" b="1" spc="300" kern="0" dirty="0">
                <a:solidFill>
                  <a:srgbClr val="1BAF7A"/>
                </a:solidFill>
                <a:latin typeface="Arial" pitchFamily="34" charset="0"/>
                <a:ea typeface="Arial" pitchFamily="34" charset="-122"/>
                <a:cs typeface="Arial" pitchFamily="34" charset="-120"/>
              </a:rPr>
              <a:t>WHAT MACHINE COGNITION MAKES POSSIBLE</a:t>
            </a:r>
            <a:endParaRPr lang="en-US" sz="1300" dirty="0"/>
          </a:p>
        </p:txBody>
      </p:sp>
      <p:sp>
        <p:nvSpPr>
          <p:cNvPr id="4" name="Text 2"/>
          <p:cNvSpPr txBox="1"/>
          <p:nvPr/>
        </p:nvSpPr>
        <p:spPr>
          <a:xfrm>
            <a:off x="822960" y="2286000"/>
            <a:ext cx="10515600" cy="1645920"/>
          </a:xfrm>
          <a:prstGeom prst="rect">
            <a:avLst/>
          </a:prstGeom>
          <a:noFill/>
          <a:ln/>
        </p:spPr>
        <p:txBody>
          <a:bodyPr wrap="square" rtlCol="0" anchor="t"/>
          <a:lstStyle/>
          <a:p>
            <a:pPr indent="0" marL="0">
              <a:lnSpc>
                <a:spcPct val="102000"/>
              </a:lnSpc>
              <a:buNone/>
            </a:pPr>
            <a:r>
              <a:rPr lang="en-US" sz="5400" b="1" dirty="0">
                <a:solidFill>
                  <a:srgbClr val="14314F"/>
                </a:solidFill>
                <a:latin typeface="Arial" pitchFamily="34" charset="0"/>
                <a:ea typeface="Arial" pitchFamily="34" charset="-122"/>
                <a:cs typeface="Arial" pitchFamily="34" charset="-120"/>
              </a:rPr>
              <a:t>Ad hoc semantic</a:t>
            </a:r>
            <a:endParaRPr lang="en-US" sz="5400" dirty="0"/>
          </a:p>
          <a:p>
            <a:pPr indent="0" marL="0">
              <a:lnSpc>
                <a:spcPct val="102000"/>
              </a:lnSpc>
              <a:buNone/>
            </a:pPr>
            <a:r>
              <a:rPr lang="en-US" sz="5400" b="1" dirty="0">
                <a:solidFill>
                  <a:srgbClr val="14314F"/>
                </a:solidFill>
                <a:latin typeface="Arial" pitchFamily="34" charset="0"/>
                <a:ea typeface="Arial" pitchFamily="34" charset="-122"/>
                <a:cs typeface="Arial" pitchFamily="34" charset="-120"/>
              </a:rPr>
              <a:t>models.</a:t>
            </a:r>
            <a:endParaRPr lang="en-US" sz="5400" dirty="0"/>
          </a:p>
        </p:txBody>
      </p:sp>
      <p:sp>
        <p:nvSpPr>
          <p:cNvPr id="5" name="Text 3"/>
          <p:cNvSpPr txBox="1"/>
          <p:nvPr/>
        </p:nvSpPr>
        <p:spPr>
          <a:xfrm>
            <a:off x="822960" y="4160520"/>
            <a:ext cx="8961120" cy="1280160"/>
          </a:xfrm>
          <a:prstGeom prst="rect">
            <a:avLst/>
          </a:prstGeom>
          <a:noFill/>
          <a:ln/>
        </p:spPr>
        <p:txBody>
          <a:bodyPr wrap="square" rtlCol="0" anchor="t"/>
          <a:lstStyle/>
          <a:p>
            <a:pPr indent="0" marL="0">
              <a:lnSpc>
                <a:spcPct val="120000"/>
              </a:lnSpc>
              <a:buNone/>
            </a:pPr>
            <a:r>
              <a:rPr lang="en-US" sz="1800" dirty="0">
                <a:solidFill>
                  <a:srgbClr val="1F2A30"/>
                </a:solidFill>
                <a:latin typeface="Arial" pitchFamily="34" charset="0"/>
                <a:ea typeface="Arial" pitchFamily="34" charset="-122"/>
                <a:cs typeface="Arial" pitchFamily="34" charset="-120"/>
              </a:rPr>
              <a:t>When two systems can </a:t>
            </a:r>
            <a:pPr indent="0" marL="0">
              <a:lnSpc>
                <a:spcPct val="120000"/>
              </a:lnSpc>
              <a:buNone/>
            </a:pPr>
            <a:r>
              <a:rPr lang="en-US" sz="1800" b="1" dirty="0">
                <a:solidFill>
                  <a:srgbClr val="14314F"/>
                </a:solidFill>
                <a:latin typeface="Arial" pitchFamily="34" charset="0"/>
                <a:ea typeface="Arial" pitchFamily="34" charset="-122"/>
                <a:cs typeface="Arial" pitchFamily="34" charset="-120"/>
              </a:rPr>
              <a:t>reason</a:t>
            </a:r>
            <a:pPr indent="0" marL="0">
              <a:lnSpc>
                <a:spcPct val="120000"/>
              </a:lnSpc>
              <a:buNone/>
            </a:pPr>
            <a:r>
              <a:rPr lang="en-US" sz="1800" dirty="0">
                <a:solidFill>
                  <a:srgbClr val="1F2A30"/>
                </a:solidFill>
                <a:latin typeface="Arial" pitchFamily="34" charset="0"/>
                <a:ea typeface="Arial" pitchFamily="34" charset="-122"/>
                <a:cs typeface="Arial" pitchFamily="34" charset="-120"/>
              </a:rPr>
              <a:t>, each can lift its own data into a complete semantic model — which they can then reconcile, machine-to-machine, with nothing agreed in advance.</a:t>
            </a:r>
            <a:endParaRPr lang="en-US" sz="1800" dirty="0"/>
          </a:p>
        </p:txBody>
      </p:sp>
      <p:sp>
        <p:nvSpPr>
          <p:cNvPr id="6" name="Shape 4"/>
          <p:cNvSpPr/>
          <p:nvPr/>
        </p:nvSpPr>
        <p:spPr>
          <a:xfrm>
            <a:off x="822960" y="5532120"/>
            <a:ext cx="1143000" cy="54864"/>
          </a:xfrm>
          <a:prstGeom prst="rect">
            <a:avLst/>
          </a:prstGeom>
          <a:solidFill>
            <a:srgbClr val="1BAF7A"/>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2</a:t>
            </a:r>
            <a:endParaRPr lang="en-US" sz="1000" dirty="0"/>
          </a:p>
        </p:txBody>
      </p:sp>
      <p:sp>
        <p:nvSpPr>
          <p:cNvPr id="3" name="Text 1"/>
          <p:cNvSpPr txBox="1"/>
          <p:nvPr/>
        </p:nvSpPr>
        <p:spPr>
          <a:xfrm>
            <a:off x="822960" y="1804861"/>
            <a:ext cx="10515600" cy="310896"/>
          </a:xfrm>
          <a:prstGeom prst="rect">
            <a:avLst/>
          </a:prstGeom>
          <a:noFill/>
          <a:ln/>
        </p:spPr>
        <p:txBody>
          <a:bodyPr wrap="square" rtlCol="0" anchor="t"/>
          <a:lstStyle/>
          <a:p>
            <a:pPr indent="0" marL="0">
              <a:buNone/>
            </a:pPr>
            <a:r>
              <a:rPr lang="en-US" sz="1100" b="1" spc="200" kern="0" dirty="0">
                <a:solidFill>
                  <a:srgbClr val="EB6834"/>
                </a:solidFill>
                <a:latin typeface="Arial" pitchFamily="34" charset="0"/>
                <a:ea typeface="Arial" pitchFamily="34" charset="-122"/>
                <a:cs typeface="Arial" pitchFamily="34" charset="-120"/>
              </a:rPr>
              <a:t>THE QUESTION</a:t>
            </a:r>
            <a:endParaRPr lang="en-US" sz="1100" dirty="0"/>
          </a:p>
        </p:txBody>
      </p:sp>
      <p:sp>
        <p:nvSpPr>
          <p:cNvPr id="4" name="Text 2"/>
          <p:cNvSpPr txBox="1"/>
          <p:nvPr/>
        </p:nvSpPr>
        <p:spPr>
          <a:xfrm>
            <a:off x="822960" y="2225485"/>
            <a:ext cx="10515600" cy="920496"/>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Do two cognitive systems still need a data model agreed in advance to work together?</a:t>
            </a:r>
            <a:endParaRPr lang="en-US" sz="2800" dirty="0"/>
          </a:p>
        </p:txBody>
      </p:sp>
      <p:sp>
        <p:nvSpPr>
          <p:cNvPr id="5" name="Text 3"/>
          <p:cNvSpPr txBox="1"/>
          <p:nvPr/>
        </p:nvSpPr>
        <p:spPr>
          <a:xfrm>
            <a:off x="822960" y="3347149"/>
            <a:ext cx="9601200" cy="42062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Or can they build a good-enough one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on their own</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for the job at hand?</a:t>
            </a:r>
            <a:endParaRPr lang="en-US" sz="1500" dirty="0"/>
          </a:p>
        </p:txBody>
      </p:sp>
      <p:sp>
        <p:nvSpPr>
          <p:cNvPr id="6" name="Text 4"/>
          <p:cNvSpPr txBox="1"/>
          <p:nvPr/>
        </p:nvSpPr>
        <p:spPr>
          <a:xfrm>
            <a:off x="822960" y="3932364"/>
            <a:ext cx="9418320" cy="694944"/>
          </a:xfrm>
          <a:prstGeom prst="rect">
            <a:avLst/>
          </a:prstGeom>
          <a:noFill/>
          <a:ln/>
        </p:spPr>
        <p:txBody>
          <a:bodyPr wrap="square" rtlCol="0" anchor="t"/>
          <a:lstStyle/>
          <a:p>
            <a:pPr indent="0" marL="0">
              <a:lnSpc>
                <a:spcPct val="138000"/>
              </a:lnSpc>
              <a:buNone/>
            </a:pPr>
            <a:r>
              <a:rPr lang="en-US" sz="1200" i="1" dirty="0">
                <a:solidFill>
                  <a:srgbClr val="6B7A83"/>
                </a:solidFill>
                <a:latin typeface="Arial" pitchFamily="34" charset="0"/>
                <a:ea typeface="Arial" pitchFamily="34" charset="-122"/>
                <a:cs typeface="Arial" pitchFamily="34" charset="-120"/>
              </a:rPr>
              <a:t>Decades of legacy systems that can't explain themselves, data of mixed quality, operations that must never break, all real. The question is whether the </a:t>
            </a:r>
            <a:pPr indent="0" marL="0">
              <a:lnSpc>
                <a:spcPct val="138000"/>
              </a:lnSpc>
              <a:buNone/>
            </a:pPr>
            <a:r>
              <a:rPr lang="en-US" sz="1200" i="1" dirty="0">
                <a:solidFill>
                  <a:srgbClr val="6B7A83"/>
                </a:solidFill>
                <a:latin typeface="Arial" pitchFamily="34" charset="0"/>
                <a:ea typeface="Arial" pitchFamily="34" charset="-122"/>
                <a:cs typeface="Arial" pitchFamily="34" charset="-120"/>
              </a:rPr>
              <a:t>pre-agreement</a:t>
            </a:r>
            <a:pPr indent="0" marL="0">
              <a:lnSpc>
                <a:spcPct val="138000"/>
              </a:lnSpc>
              <a:buNone/>
            </a:pPr>
            <a:r>
              <a:rPr lang="en-US" sz="1200" i="1" dirty="0">
                <a:solidFill>
                  <a:srgbClr val="6B7A83"/>
                </a:solidFill>
                <a:latin typeface="Arial" pitchFamily="34" charset="0"/>
                <a:ea typeface="Arial" pitchFamily="34" charset="-122"/>
                <a:cs typeface="Arial" pitchFamily="34" charset="-120"/>
              </a:rPr>
              <a:t>, the slow and expensive part, will still be required in a world of increasingly </a:t>
            </a:r>
            <a:pPr indent="0" marL="0">
              <a:lnSpc>
                <a:spcPct val="138000"/>
              </a:lnSpc>
              <a:buNone/>
            </a:pPr>
            <a:r>
              <a:rPr lang="en-US" sz="1200" b="1" i="1" dirty="0">
                <a:solidFill>
                  <a:srgbClr val="14314F"/>
                </a:solidFill>
                <a:latin typeface="Arial" pitchFamily="34" charset="0"/>
                <a:ea typeface="Arial" pitchFamily="34" charset="-122"/>
                <a:cs typeface="Arial" pitchFamily="34" charset="-120"/>
              </a:rPr>
              <a:t>cognitive</a:t>
            </a:r>
            <a:pPr indent="0" marL="0">
              <a:lnSpc>
                <a:spcPct val="138000"/>
              </a:lnSpc>
              <a:buNone/>
            </a:pPr>
            <a:r>
              <a:rPr lang="en-US" sz="1200" i="1" dirty="0">
                <a:solidFill>
                  <a:srgbClr val="6B7A83"/>
                </a:solidFill>
                <a:latin typeface="Arial" pitchFamily="34" charset="0"/>
                <a:ea typeface="Arial" pitchFamily="34" charset="-122"/>
                <a:cs typeface="Arial" pitchFamily="34" charset="-120"/>
              </a:rPr>
              <a:t> systems, and in what form.</a:t>
            </a:r>
            <a:endParaRPr lang="en-US" sz="1200" dirty="0"/>
          </a:p>
        </p:txBody>
      </p:sp>
      <p:sp>
        <p:nvSpPr>
          <p:cNvPr id="7" name="Text 5"/>
          <p:cNvSpPr txBox="1"/>
          <p:nvPr/>
        </p:nvSpPr>
        <p:spPr>
          <a:xfrm>
            <a:off x="822960" y="4810189"/>
            <a:ext cx="9326880" cy="242951"/>
          </a:xfrm>
          <a:prstGeom prst="rect">
            <a:avLst/>
          </a:prstGeom>
          <a:noFill/>
          <a:ln/>
        </p:spPr>
        <p:txBody>
          <a:bodyPr wrap="square" rtlCol="0" anchor="t"/>
          <a:lstStyle/>
          <a:p>
            <a:pPr indent="0" marL="0">
              <a:lnSpc>
                <a:spcPct val="130000"/>
              </a:lnSpc>
              <a:buNone/>
            </a:pPr>
            <a:r>
              <a:rPr lang="en-US" sz="1250" b="1" dirty="0">
                <a:solidFill>
                  <a:srgbClr val="1BAF7A"/>
                </a:solidFill>
                <a:latin typeface="Arial" pitchFamily="34" charset="0"/>
                <a:ea typeface="Arial" pitchFamily="34" charset="-122"/>
                <a:cs typeface="Arial" pitchFamily="34" charset="-120"/>
              </a:rPr>
              <a:t>The answer we reach: yes, with real qualifications</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3</a:t>
            </a:r>
            <a:endParaRPr lang="en-US" sz="1000" dirty="0"/>
          </a:p>
        </p:txBody>
      </p:sp>
      <p:sp>
        <p:nvSpPr>
          <p:cNvPr id="3" name="Text 1"/>
          <p:cNvSpPr txBox="1"/>
          <p:nvPr/>
        </p:nvSpPr>
        <p:spPr>
          <a:xfrm>
            <a:off x="822960" y="1472470"/>
            <a:ext cx="10515600" cy="310896"/>
          </a:xfrm>
          <a:prstGeom prst="rect">
            <a:avLst/>
          </a:prstGeom>
          <a:noFill/>
          <a:ln/>
        </p:spPr>
        <p:txBody>
          <a:bodyPr wrap="square" rtlCol="0" anchor="t"/>
          <a:lstStyle/>
          <a:p>
            <a:pPr indent="0" marL="0">
              <a:buNone/>
            </a:pPr>
            <a:r>
              <a:rPr lang="en-US" sz="1100" b="1" spc="200" kern="0" dirty="0">
                <a:solidFill>
                  <a:srgbClr val="6B7A83"/>
                </a:solidFill>
                <a:latin typeface="Arial" pitchFamily="34" charset="0"/>
                <a:ea typeface="Arial" pitchFamily="34" charset="-122"/>
                <a:cs typeface="Arial" pitchFamily="34" charset="-120"/>
              </a:rPr>
              <a:t>THE CENTRAL OBJECT</a:t>
            </a:r>
            <a:endParaRPr lang="en-US" sz="1100" dirty="0"/>
          </a:p>
        </p:txBody>
      </p:sp>
      <p:sp>
        <p:nvSpPr>
          <p:cNvPr id="4" name="Text 2"/>
          <p:cNvSpPr txBox="1"/>
          <p:nvPr/>
        </p:nvSpPr>
        <p:spPr>
          <a:xfrm>
            <a:off x="822960" y="1893094"/>
            <a:ext cx="10515600" cy="920496"/>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One object sits at the centre: a complete semantic model.</a:t>
            </a:r>
            <a:endParaRPr lang="en-US" sz="2800" dirty="0"/>
          </a:p>
        </p:txBody>
      </p:sp>
      <p:sp>
        <p:nvSpPr>
          <p:cNvPr id="5" name="Text 3"/>
          <p:cNvSpPr txBox="1"/>
          <p:nvPr/>
        </p:nvSpPr>
        <p:spPr>
          <a:xfrm>
            <a:off x="822960" y="3014758"/>
            <a:ext cx="9601200" cy="69494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Everything turns on the model a system's data is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lifted</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into. It is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semantic</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it carries meaning, not just structure;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ad hoc</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built for the case at hand, with no standard agreed in advance; and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complete</a:t>
            </a:r>
            <a:pPr indent="0" marL="0">
              <a:lnSpc>
                <a:spcPct val="130000"/>
              </a:lnSpc>
              <a:buNone/>
            </a:pPr>
            <a:r>
              <a:rPr lang="en-US" sz="1500" dirty="0">
                <a:solidFill>
                  <a:srgbClr val="1F2A30"/>
                </a:solidFill>
                <a:latin typeface="Arial" pitchFamily="34" charset="0"/>
                <a:ea typeface="Arial" pitchFamily="34" charset="-122"/>
                <a:cs typeface="Arial" pitchFamily="34" charset="-120"/>
              </a:rPr>
              <a:t>.</a:t>
            </a:r>
            <a:endParaRPr lang="en-US" sz="1500" dirty="0"/>
          </a:p>
        </p:txBody>
      </p:sp>
      <p:sp>
        <p:nvSpPr>
          <p:cNvPr id="6" name="Shape 4"/>
          <p:cNvSpPr/>
          <p:nvPr/>
        </p:nvSpPr>
        <p:spPr>
          <a:xfrm>
            <a:off x="822960" y="3874294"/>
            <a:ext cx="9326880" cy="1060133"/>
          </a:xfrm>
          <a:prstGeom prst="roundRect">
            <a:avLst>
              <a:gd name="adj" fmla="val 5175"/>
            </a:avLst>
          </a:prstGeom>
          <a:solidFill>
            <a:srgbClr val="FFFFFF"/>
          </a:solidFill>
          <a:ln w="12700">
            <a:solidFill>
              <a:srgbClr val="E3DDD3"/>
            </a:solidFill>
            <a:prstDash val="solid"/>
          </a:ln>
        </p:spPr>
      </p:sp>
      <p:sp>
        <p:nvSpPr>
          <p:cNvPr id="7" name="Text 5"/>
          <p:cNvSpPr txBox="1"/>
          <p:nvPr/>
        </p:nvSpPr>
        <p:spPr>
          <a:xfrm>
            <a:off x="1051560" y="3892582"/>
            <a:ext cx="8869680" cy="1023557"/>
          </a:xfrm>
          <a:prstGeom prst="rect">
            <a:avLst/>
          </a:prstGeom>
          <a:noFill/>
          <a:ln/>
        </p:spPr>
        <p:txBody>
          <a:bodyPr wrap="square" rtlCol="0" anchor="ctr"/>
          <a:lstStyle/>
          <a:p>
            <a:pPr indent="0" marL="0">
              <a:lnSpc>
                <a:spcPct val="130000"/>
              </a:lnSpc>
              <a:buNone/>
            </a:pPr>
            <a:r>
              <a:rPr lang="en-US" sz="1350" b="1" dirty="0">
                <a:solidFill>
                  <a:srgbClr val="1BAF7A"/>
                </a:solidFill>
                <a:latin typeface="Arial" pitchFamily="34" charset="0"/>
                <a:ea typeface="Arial" pitchFamily="34" charset="-122"/>
                <a:cs typeface="Arial" pitchFamily="34" charset="-120"/>
              </a:rPr>
              <a:t>Complete   </a:t>
            </a:r>
            <a:pPr indent="0" marL="0">
              <a:lnSpc>
                <a:spcPct val="130000"/>
              </a:lnSpc>
              <a:buNone/>
            </a:pPr>
            <a:r>
              <a:rPr lang="en-US" sz="1350" dirty="0">
                <a:solidFill>
                  <a:srgbClr val="1F2A30"/>
                </a:solidFill>
                <a:latin typeface="Arial" pitchFamily="34" charset="0"/>
                <a:ea typeface="Arial" pitchFamily="34" charset="-122"/>
                <a:cs typeface="Arial" pitchFamily="34" charset="-120"/>
              </a:rPr>
              <a:t>the </a:t>
            </a:r>
            <a:pPr indent="0" marL="0">
              <a:lnSpc>
                <a:spcPct val="130000"/>
              </a:lnSpc>
              <a:buNone/>
            </a:pPr>
            <a:r>
              <a:rPr lang="en-US" sz="1350" b="1" dirty="0">
                <a:solidFill>
                  <a:srgbClr val="1F2A30"/>
                </a:solidFill>
                <a:latin typeface="Arial" pitchFamily="34" charset="0"/>
                <a:ea typeface="Arial" pitchFamily="34" charset="-122"/>
                <a:cs typeface="Arial" pitchFamily="34" charset="-120"/>
              </a:rPr>
              <a:t>ontology</a:t>
            </a:r>
            <a:pPr indent="0" marL="0">
              <a:lnSpc>
                <a:spcPct val="130000"/>
              </a:lnSpc>
              <a:buNone/>
            </a:pPr>
            <a:r>
              <a:rPr lang="en-US" sz="1350" dirty="0">
                <a:solidFill>
                  <a:srgbClr val="1F2A30"/>
                </a:solidFill>
                <a:latin typeface="Arial" pitchFamily="34" charset="0"/>
                <a:ea typeface="Arial" pitchFamily="34" charset="-122"/>
                <a:cs typeface="Arial" pitchFamily="34" charset="-120"/>
              </a:rPr>
              <a:t>, its concepts and their instances (TBox and ABox), </a:t>
            </a:r>
            <a:pPr indent="0" marL="0">
              <a:lnSpc>
                <a:spcPct val="130000"/>
              </a:lnSpc>
              <a:buNone/>
            </a:pPr>
            <a:r>
              <a:rPr lang="en-US" sz="1350" b="1" dirty="0">
                <a:solidFill>
                  <a:srgbClr val="1F2A30"/>
                </a:solidFill>
                <a:latin typeface="Arial" pitchFamily="34" charset="0"/>
                <a:ea typeface="Arial" pitchFamily="34" charset="-122"/>
                <a:cs typeface="Arial" pitchFamily="34" charset="-120"/>
              </a:rPr>
              <a:t>plus</a:t>
            </a:r>
            <a:pPr indent="0" marL="0">
              <a:lnSpc>
                <a:spcPct val="130000"/>
              </a:lnSpc>
              <a:buNone/>
            </a:pPr>
            <a:r>
              <a:rPr lang="en-US" sz="1350" dirty="0">
                <a:solidFill>
                  <a:srgbClr val="1F2A30"/>
                </a:solidFill>
                <a:latin typeface="Arial" pitchFamily="34" charset="0"/>
                <a:ea typeface="Arial" pitchFamily="34" charset="-122"/>
                <a:cs typeface="Arial" pitchFamily="34" charset="-120"/>
              </a:rPr>
              <a:t> the two layers a bare schema never carries: </a:t>
            </a:r>
            <a:pPr indent="0" marL="0">
              <a:lnSpc>
                <a:spcPct val="130000"/>
              </a:lnSpc>
              <a:buNone/>
            </a:pPr>
            <a:r>
              <a:rPr lang="en-US" sz="1350" b="1" dirty="0">
                <a:solidFill>
                  <a:srgbClr val="1F2A30"/>
                </a:solidFill>
                <a:latin typeface="Arial" pitchFamily="34" charset="0"/>
                <a:ea typeface="Arial" pitchFamily="34" charset="-122"/>
                <a:cs typeface="Arial" pitchFamily="34" charset="-120"/>
              </a:rPr>
              <a:t>pragmatics</a:t>
            </a:r>
            <a:pPr indent="0" marL="0">
              <a:lnSpc>
                <a:spcPct val="130000"/>
              </a:lnSpc>
              <a:buNone/>
            </a:pPr>
            <a:r>
              <a:rPr lang="en-US" sz="1350" dirty="0">
                <a:solidFill>
                  <a:srgbClr val="1F2A30"/>
                </a:solidFill>
                <a:latin typeface="Arial" pitchFamily="34" charset="0"/>
                <a:ea typeface="Arial" pitchFamily="34" charset="-122"/>
                <a:cs typeface="Arial" pitchFamily="34" charset="-120"/>
              </a:rPr>
              <a:t> (what a thing is </a:t>
            </a:r>
            <a:pPr indent="0" marL="0">
              <a:lnSpc>
                <a:spcPct val="130000"/>
              </a:lnSpc>
              <a:buNone/>
            </a:pPr>
            <a:r>
              <a:rPr lang="en-US" sz="1350" i="1" dirty="0">
                <a:solidFill>
                  <a:srgbClr val="1F2A30"/>
                </a:solidFill>
                <a:latin typeface="Arial" pitchFamily="34" charset="0"/>
                <a:ea typeface="Arial" pitchFamily="34" charset="-122"/>
                <a:cs typeface="Arial" pitchFamily="34" charset="-120"/>
              </a:rPr>
              <a:t>for</a:t>
            </a:r>
            <a:pPr indent="0" marL="0">
              <a:lnSpc>
                <a:spcPct val="130000"/>
              </a:lnSpc>
              <a:buNone/>
            </a:pPr>
            <a:r>
              <a:rPr lang="en-US" sz="1350" dirty="0">
                <a:solidFill>
                  <a:srgbClr val="1F2A30"/>
                </a:solidFill>
                <a:latin typeface="Arial" pitchFamily="34" charset="0"/>
                <a:ea typeface="Arial" pitchFamily="34" charset="-122"/>
                <a:cs typeface="Arial" pitchFamily="34" charset="-120"/>
              </a:rPr>
              <a:t>, whose judgement governs it) and </a:t>
            </a:r>
            <a:pPr indent="0" marL="0">
              <a:lnSpc>
                <a:spcPct val="130000"/>
              </a:lnSpc>
              <a:buNone/>
            </a:pPr>
            <a:r>
              <a:rPr lang="en-US" sz="1350" b="1" dirty="0">
                <a:solidFill>
                  <a:srgbClr val="1F2A30"/>
                </a:solidFill>
                <a:latin typeface="Arial" pitchFamily="34" charset="0"/>
                <a:ea typeface="Arial" pitchFamily="34" charset="-122"/>
                <a:cs typeface="Arial" pitchFamily="34" charset="-120"/>
              </a:rPr>
              <a:t>provenance</a:t>
            </a:r>
            <a:pPr indent="0" marL="0">
              <a:lnSpc>
                <a:spcPct val="130000"/>
              </a:lnSpc>
              <a:buNone/>
            </a:pPr>
            <a:r>
              <a:rPr lang="en-US" sz="1350" dirty="0">
                <a:solidFill>
                  <a:srgbClr val="1F2A30"/>
                </a:solidFill>
                <a:latin typeface="Arial" pitchFamily="34" charset="0"/>
                <a:ea typeface="Arial" pitchFamily="34" charset="-122"/>
                <a:cs typeface="Arial" pitchFamily="34" charset="-120"/>
              </a:rPr>
              <a:t> (who asserted it, and how firmly).</a:t>
            </a:r>
            <a:endParaRPr lang="en-US" sz="1350" dirty="0"/>
          </a:p>
        </p:txBody>
      </p:sp>
      <p:sp>
        <p:nvSpPr>
          <p:cNvPr id="8" name="Text 6"/>
          <p:cNvSpPr txBox="1"/>
          <p:nvPr/>
        </p:nvSpPr>
        <p:spPr>
          <a:xfrm>
            <a:off x="822960" y="5117306"/>
            <a:ext cx="9418320" cy="268224"/>
          </a:xfrm>
          <a:prstGeom prst="rect">
            <a:avLst/>
          </a:prstGeom>
          <a:noFill/>
          <a:ln/>
        </p:spPr>
        <p:txBody>
          <a:bodyPr wrap="square" rtlCol="0" anchor="t"/>
          <a:lstStyle/>
          <a:p>
            <a:pPr indent="0" marL="0">
              <a:lnSpc>
                <a:spcPct val="138000"/>
              </a:lnSpc>
              <a:buNone/>
            </a:pPr>
            <a:r>
              <a:rPr lang="en-US" sz="1200" i="1" dirty="0">
                <a:solidFill>
                  <a:srgbClr val="6B7A83"/>
                </a:solidFill>
                <a:latin typeface="Arial" pitchFamily="34" charset="0"/>
                <a:ea typeface="Arial" pitchFamily="34" charset="-122"/>
                <a:cs typeface="Arial" pitchFamily="34" charset="-120"/>
              </a:rPr>
              <a:t>It is the </a:t>
            </a:r>
            <a:pPr indent="0" marL="0">
              <a:lnSpc>
                <a:spcPct val="138000"/>
              </a:lnSpc>
              <a:buNone/>
            </a:pPr>
            <a:r>
              <a:rPr lang="en-US" sz="1200" b="1" i="1" dirty="0">
                <a:solidFill>
                  <a:srgbClr val="14314F"/>
                </a:solidFill>
                <a:latin typeface="Arial" pitchFamily="34" charset="0"/>
                <a:ea typeface="Arial" pitchFamily="34" charset="-122"/>
                <a:cs typeface="Arial" pitchFamily="34" charset="-120"/>
              </a:rPr>
              <a:t>output of the lift</a:t>
            </a:r>
            <a:pPr indent="0" marL="0">
              <a:lnSpc>
                <a:spcPct val="138000"/>
              </a:lnSpc>
              <a:buNone/>
            </a:pPr>
            <a:r>
              <a:rPr lang="en-US" sz="1200" i="1" dirty="0">
                <a:solidFill>
                  <a:srgbClr val="6B7A83"/>
                </a:solidFill>
                <a:latin typeface="Arial" pitchFamily="34" charset="0"/>
                <a:ea typeface="Arial" pitchFamily="34" charset="-122"/>
                <a:cs typeface="Arial" pitchFamily="34" charset="-120"/>
              </a:rPr>
              <a:t>, and the </a:t>
            </a:r>
            <a:pPr indent="0" marL="0">
              <a:lnSpc>
                <a:spcPct val="138000"/>
              </a:lnSpc>
              <a:buNone/>
            </a:pPr>
            <a:r>
              <a:rPr lang="en-US" sz="1200" b="1" i="1" dirty="0">
                <a:solidFill>
                  <a:srgbClr val="14314F"/>
                </a:solidFill>
                <a:latin typeface="Arial" pitchFamily="34" charset="0"/>
                <a:ea typeface="Arial" pitchFamily="34" charset="-122"/>
                <a:cs typeface="Arial" pitchFamily="34" charset="-120"/>
              </a:rPr>
              <a:t>input to reconciliation</a:t>
            </a:r>
            <a:pPr indent="0" marL="0">
              <a:lnSpc>
                <a:spcPct val="138000"/>
              </a:lnSpc>
              <a:buNone/>
            </a:pPr>
            <a:r>
              <a:rPr lang="en-US" sz="1200" i="1" dirty="0">
                <a:solidFill>
                  <a:srgbClr val="6B7A83"/>
                </a:solidFill>
                <a:latin typeface="Arial" pitchFamily="34" charset="0"/>
                <a:ea typeface="Arial" pitchFamily="34" charset="-122"/>
                <a:cs typeface="Arial" pitchFamily="34" charset="-120"/>
              </a:rPr>
              <a: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4</a:t>
            </a:r>
            <a:endParaRPr lang="en-US" sz="1000" dirty="0"/>
          </a:p>
        </p:txBody>
      </p:sp>
      <p:sp>
        <p:nvSpPr>
          <p:cNvPr id="3" name="Text 1"/>
          <p:cNvSpPr txBox="1"/>
          <p:nvPr/>
        </p:nvSpPr>
        <p:spPr>
          <a:xfrm>
            <a:off x="822960" y="1246823"/>
            <a:ext cx="10515600" cy="310896"/>
          </a:xfrm>
          <a:prstGeom prst="rect">
            <a:avLst/>
          </a:prstGeom>
          <a:noFill/>
          <a:ln/>
        </p:spPr>
        <p:txBody>
          <a:bodyPr wrap="square" rtlCol="0" anchor="t"/>
          <a:lstStyle/>
          <a:p>
            <a:pPr indent="0" marL="0">
              <a:buNone/>
            </a:pPr>
            <a:r>
              <a:rPr lang="en-US" sz="1100" b="1" spc="200" kern="0" dirty="0">
                <a:solidFill>
                  <a:srgbClr val="6B7A83"/>
                </a:solidFill>
                <a:latin typeface="Arial" pitchFamily="34" charset="0"/>
                <a:ea typeface="Arial" pitchFamily="34" charset="-122"/>
                <a:cs typeface="Arial" pitchFamily="34" charset="-120"/>
              </a:rPr>
              <a:t>THE LIFT</a:t>
            </a:r>
            <a:endParaRPr lang="en-US" sz="1100" dirty="0"/>
          </a:p>
        </p:txBody>
      </p:sp>
      <p:sp>
        <p:nvSpPr>
          <p:cNvPr id="4" name="Text 2"/>
          <p:cNvSpPr txBox="1"/>
          <p:nvPr/>
        </p:nvSpPr>
        <p:spPr>
          <a:xfrm>
            <a:off x="822960" y="1667447"/>
            <a:ext cx="10515600" cy="920496"/>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Producing the semantic model is a cognitive act, with a bar to clear.</a:t>
            </a:r>
            <a:endParaRPr lang="en-US" sz="2800" dirty="0"/>
          </a:p>
        </p:txBody>
      </p:sp>
      <p:sp>
        <p:nvSpPr>
          <p:cNvPr id="5" name="Text 3"/>
          <p:cNvSpPr txBox="1"/>
          <p:nvPr/>
        </p:nvSpPr>
        <p:spPr>
          <a:xfrm>
            <a:off x="822960" y="2789111"/>
            <a:ext cx="9601200" cy="69494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The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lift</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turning a system's data into that complete model, is the first thing we ask machine cognition to do.</a:t>
            </a:r>
            <a:endParaRPr lang="en-US" sz="1500" dirty="0"/>
          </a:p>
        </p:txBody>
      </p:sp>
      <p:sp>
        <p:nvSpPr>
          <p:cNvPr id="6" name="Text 4"/>
          <p:cNvSpPr txBox="1"/>
          <p:nvPr/>
        </p:nvSpPr>
        <p:spPr>
          <a:xfrm>
            <a:off x="822960" y="3648647"/>
            <a:ext cx="9601200" cy="96926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The bar it must clear: a lift is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adequate</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when a </a:t>
            </a:r>
            <a:pPr indent="0" marL="0">
              <a:lnSpc>
                <a:spcPct val="130000"/>
              </a:lnSpc>
              <a:buNone/>
            </a:pPr>
            <a:r>
              <a:rPr lang="en-US" sz="1500" i="1" dirty="0">
                <a:solidFill>
                  <a:srgbClr val="1F2A30"/>
                </a:solidFill>
                <a:latin typeface="Arial" pitchFamily="34" charset="0"/>
                <a:ea typeface="Arial" pitchFamily="34" charset="-122"/>
                <a:cs typeface="Arial" pitchFamily="34" charset="-120"/>
              </a:rPr>
              <a:t>sufficiently capable</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cognitive element can pick the model up and apply it to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any</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end, from the package alone. A model that clears the bar is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portable</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There are real limits, and assists, to the lift processes to achieve portability.</a:t>
            </a:r>
            <a:endParaRPr lang="en-US" sz="1500" dirty="0"/>
          </a:p>
        </p:txBody>
      </p:sp>
      <p:sp>
        <p:nvSpPr>
          <p:cNvPr id="7" name="Shape 5"/>
          <p:cNvSpPr/>
          <p:nvPr/>
        </p:nvSpPr>
        <p:spPr>
          <a:xfrm>
            <a:off x="822960" y="4782503"/>
            <a:ext cx="9326880" cy="828675"/>
          </a:xfrm>
          <a:prstGeom prst="roundRect">
            <a:avLst>
              <a:gd name="adj" fmla="val 6621"/>
            </a:avLst>
          </a:prstGeom>
          <a:solidFill>
            <a:srgbClr val="FFFFFF"/>
          </a:solidFill>
          <a:ln w="12700">
            <a:solidFill>
              <a:srgbClr val="E3DDD3"/>
            </a:solidFill>
            <a:prstDash val="solid"/>
          </a:ln>
        </p:spPr>
      </p:sp>
      <p:sp>
        <p:nvSpPr>
          <p:cNvPr id="8" name="Text 6"/>
          <p:cNvSpPr txBox="1"/>
          <p:nvPr/>
        </p:nvSpPr>
        <p:spPr>
          <a:xfrm>
            <a:off x="1051560" y="4800791"/>
            <a:ext cx="8869680" cy="792099"/>
          </a:xfrm>
          <a:prstGeom prst="rect">
            <a:avLst/>
          </a:prstGeom>
          <a:noFill/>
          <a:ln/>
        </p:spPr>
        <p:txBody>
          <a:bodyPr wrap="square" rtlCol="0" anchor="ctr"/>
          <a:lstStyle/>
          <a:p>
            <a:pPr indent="0" marL="0">
              <a:lnSpc>
                <a:spcPct val="130000"/>
              </a:lnSpc>
              <a:buNone/>
            </a:pPr>
            <a:r>
              <a:rPr lang="en-US" sz="1350" b="1" dirty="0">
                <a:solidFill>
                  <a:srgbClr val="1BAF7A"/>
                </a:solidFill>
                <a:latin typeface="Arial" pitchFamily="34" charset="0"/>
                <a:ea typeface="Arial" pitchFamily="34" charset="-122"/>
                <a:cs typeface="Arial" pitchFamily="34" charset="-120"/>
              </a:rPr>
              <a:t>The assist: a reference   </a:t>
            </a:r>
            <a:pPr indent="0" marL="0">
              <a:lnSpc>
                <a:spcPct val="130000"/>
              </a:lnSpc>
              <a:buNone/>
            </a:pPr>
            <a:r>
              <a:rPr lang="en-US" sz="1350" dirty="0">
                <a:solidFill>
                  <a:srgbClr val="1F2A30"/>
                </a:solidFill>
                <a:latin typeface="Arial" pitchFamily="34" charset="0"/>
                <a:ea typeface="Arial" pitchFamily="34" charset="-122"/>
                <a:cs typeface="Arial" pitchFamily="34" charset="-120"/>
              </a:rPr>
              <a:t>a “standard” vocabulary (a lexicon, not an ontology or data schema) a lift or reconciliation can tie terms and meanings to.</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5</a:t>
            </a:r>
            <a:endParaRPr lang="en-US" sz="1000" dirty="0"/>
          </a:p>
        </p:txBody>
      </p:sp>
      <p:sp>
        <p:nvSpPr>
          <p:cNvPr id="3" name="Text 1"/>
          <p:cNvSpPr txBox="1"/>
          <p:nvPr/>
        </p:nvSpPr>
        <p:spPr>
          <a:xfrm>
            <a:off x="822960" y="1606296"/>
            <a:ext cx="10515600" cy="310896"/>
          </a:xfrm>
          <a:prstGeom prst="rect">
            <a:avLst/>
          </a:prstGeom>
          <a:noFill/>
          <a:ln/>
        </p:spPr>
        <p:txBody>
          <a:bodyPr wrap="square" rtlCol="0" anchor="t"/>
          <a:lstStyle/>
          <a:p>
            <a:pPr indent="0" marL="0">
              <a:buNone/>
            </a:pPr>
            <a:r>
              <a:rPr lang="en-US" sz="1100" b="1" spc="200" kern="0" dirty="0">
                <a:solidFill>
                  <a:srgbClr val="1BAF7A"/>
                </a:solidFill>
                <a:latin typeface="Arial" pitchFamily="34" charset="0"/>
                <a:ea typeface="Arial" pitchFamily="34" charset="-122"/>
                <a:cs typeface="Arial" pitchFamily="34" charset="-120"/>
              </a:rPr>
              <a:t>LIFT    </a:t>
            </a:r>
            <a:pPr indent="0" marL="0">
              <a:buNone/>
            </a:pPr>
            <a:r>
              <a:rPr lang="en-US" sz="1100" b="1" spc="200" kern="0" dirty="0">
                <a:solidFill>
                  <a:srgbClr val="6B7A83"/>
                </a:solidFill>
                <a:latin typeface="Arial" pitchFamily="34" charset="0"/>
                <a:ea typeface="Arial" pitchFamily="34" charset="-122"/>
                <a:cs typeface="Arial" pitchFamily="34" charset="-120"/>
              </a:rPr>
              <a:t>NOT TRANSCRIPTION</a:t>
            </a:r>
            <a:endParaRPr lang="en-US" sz="1100" dirty="0"/>
          </a:p>
        </p:txBody>
      </p:sp>
      <p:sp>
        <p:nvSpPr>
          <p:cNvPr id="4" name="Text 2"/>
          <p:cNvSpPr txBox="1"/>
          <p:nvPr/>
        </p:nvSpPr>
        <p:spPr>
          <a:xfrm>
            <a:off x="822960" y="2026920"/>
            <a:ext cx="10515600" cy="920496"/>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The lift doesn't transcribe the data — it generates the model's meaning.</a:t>
            </a:r>
            <a:endParaRPr lang="en-US" sz="2800" dirty="0"/>
          </a:p>
        </p:txBody>
      </p:sp>
      <p:sp>
        <p:nvSpPr>
          <p:cNvPr id="5" name="Text 3"/>
          <p:cNvSpPr txBox="1"/>
          <p:nvPr/>
        </p:nvSpPr>
        <p:spPr>
          <a:xfrm>
            <a:off x="822960" y="3148584"/>
            <a:ext cx="9601200" cy="96926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Producing a semantic model from inert data is an act of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generation</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not copying: the lift writes the gloss the schema never held, states in the open what a field left implicit, infers relations never typed, and articulates the pragmatics a live system would otherwise hold only tacitly.</a:t>
            </a:r>
            <a:endParaRPr lang="en-US" sz="1500" dirty="0"/>
          </a:p>
        </p:txBody>
      </p:sp>
      <p:sp>
        <p:nvSpPr>
          <p:cNvPr id="6" name="Text 4"/>
          <p:cNvSpPr txBox="1"/>
          <p:nvPr/>
        </p:nvSpPr>
        <p:spPr>
          <a:xfrm>
            <a:off x="822960" y="4282440"/>
            <a:ext cx="9601200" cy="96926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The licence to generate is bounded — the line between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grounded generation</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synthesised from structure, instances and live state and checkable against them, and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confabulation</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The lift produces what it can ground; past that it reads the fact from the system, or leaves it to the residue.</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6</a:t>
            </a:r>
            <a:endParaRPr lang="en-US" sz="1000" dirty="0"/>
          </a:p>
        </p:txBody>
      </p:sp>
      <p:sp>
        <p:nvSpPr>
          <p:cNvPr id="3" name="Text 1"/>
          <p:cNvSpPr txBox="1"/>
          <p:nvPr/>
        </p:nvSpPr>
        <p:spPr>
          <a:xfrm>
            <a:off x="822960" y="1001395"/>
            <a:ext cx="10515600" cy="310896"/>
          </a:xfrm>
          <a:prstGeom prst="rect">
            <a:avLst/>
          </a:prstGeom>
          <a:noFill/>
          <a:ln/>
        </p:spPr>
        <p:txBody>
          <a:bodyPr wrap="square" rtlCol="0" anchor="t"/>
          <a:lstStyle/>
          <a:p>
            <a:pPr indent="0" marL="0">
              <a:buNone/>
            </a:pPr>
            <a:r>
              <a:rPr lang="en-US" sz="1100" b="1" spc="200" kern="0" dirty="0">
                <a:solidFill>
                  <a:srgbClr val="1BAF7A"/>
                </a:solidFill>
                <a:latin typeface="Arial" pitchFamily="34" charset="0"/>
                <a:ea typeface="Arial" pitchFamily="34" charset="-122"/>
                <a:cs typeface="Arial" pitchFamily="34" charset="-120"/>
              </a:rPr>
              <a:t>LIFT    </a:t>
            </a:r>
            <a:pPr indent="0" marL="0">
              <a:buNone/>
            </a:pPr>
            <a:r>
              <a:rPr lang="en-US" sz="1100" b="1" spc="200" kern="0" dirty="0">
                <a:solidFill>
                  <a:srgbClr val="6B7A83"/>
                </a:solidFill>
                <a:latin typeface="Arial" pitchFamily="34" charset="0"/>
                <a:ea typeface="Arial" pitchFamily="34" charset="-122"/>
                <a:cs typeface="Arial" pitchFamily="34" charset="-120"/>
              </a:rPr>
              <a:t>UNDERSTOOD COLD</a:t>
            </a:r>
            <a:endParaRPr lang="en-US" sz="1100" dirty="0"/>
          </a:p>
        </p:txBody>
      </p:sp>
      <p:sp>
        <p:nvSpPr>
          <p:cNvPr id="4" name="Text 2"/>
          <p:cNvSpPr txBox="1"/>
          <p:nvPr/>
        </p:nvSpPr>
        <p:spPr>
          <a:xfrm>
            <a:off x="822960" y="1422019"/>
            <a:ext cx="10515600" cy="920496"/>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A well-lifted model is understood cold: by strong, middle, and even weak readers.</a:t>
            </a:r>
            <a:endParaRPr lang="en-US" sz="2800" dirty="0"/>
          </a:p>
        </p:txBody>
      </p:sp>
      <p:sp>
        <p:nvSpPr>
          <p:cNvPr id="5" name="Text 3"/>
          <p:cNvSpPr txBox="1"/>
          <p:nvPr/>
        </p:nvSpPr>
        <p:spPr>
          <a:xfrm>
            <a:off x="822960" y="2543683"/>
            <a:ext cx="9601200" cy="96926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Hand a lifted model to an independent cognitive agent that never saw the system; ask it to explain each concept from the package alone. We measure comprehension directly, not in executing any particular operational task with the model.</a:t>
            </a:r>
            <a:endParaRPr lang="en-US" sz="1500" dirty="0"/>
          </a:p>
        </p:txBody>
      </p:sp>
      <p:sp>
        <p:nvSpPr>
          <p:cNvPr id="6" name="Text 4"/>
          <p:cNvSpPr txBox="1"/>
          <p:nvPr/>
        </p:nvSpPr>
        <p:spPr>
          <a:xfrm>
            <a:off x="822960" y="3677539"/>
            <a:ext cx="960120" cy="274320"/>
          </a:xfrm>
          <a:prstGeom prst="rect">
            <a:avLst/>
          </a:prstGeom>
          <a:noFill/>
          <a:ln/>
        </p:spPr>
        <p:txBody>
          <a:bodyPr wrap="square" rtlCol="0" anchor="ctr"/>
          <a:lstStyle/>
          <a:p>
            <a:pPr indent="0" marL="0">
              <a:buNone/>
            </a:pPr>
            <a:r>
              <a:rPr lang="en-US" sz="1200" b="1" spc="100" kern="0" dirty="0">
                <a:solidFill>
                  <a:srgbClr val="6B7A83"/>
                </a:solidFill>
                <a:latin typeface="Arial" pitchFamily="34" charset="0"/>
                <a:ea typeface="Arial" pitchFamily="34" charset="-122"/>
                <a:cs typeface="Arial" pitchFamily="34" charset="-120"/>
              </a:rPr>
              <a:t>STRONG</a:t>
            </a:r>
            <a:endParaRPr lang="en-US" sz="1200" dirty="0"/>
          </a:p>
        </p:txBody>
      </p:sp>
      <p:sp>
        <p:nvSpPr>
          <p:cNvPr id="7" name="Shape 5"/>
          <p:cNvSpPr/>
          <p:nvPr/>
        </p:nvSpPr>
        <p:spPr>
          <a:xfrm>
            <a:off x="1874520" y="3695827"/>
            <a:ext cx="6766560" cy="237744"/>
          </a:xfrm>
          <a:prstGeom prst="roundRect">
            <a:avLst>
              <a:gd name="adj" fmla="val 11538"/>
            </a:avLst>
          </a:prstGeom>
          <a:solidFill>
            <a:srgbClr val="ECE6DA"/>
          </a:solidFill>
          <a:ln/>
        </p:spPr>
      </p:sp>
      <p:sp>
        <p:nvSpPr>
          <p:cNvPr id="8" name="Shape 6"/>
          <p:cNvSpPr/>
          <p:nvPr/>
        </p:nvSpPr>
        <p:spPr>
          <a:xfrm>
            <a:off x="1874520" y="3695827"/>
            <a:ext cx="6766560" cy="237744"/>
          </a:xfrm>
          <a:prstGeom prst="roundRect">
            <a:avLst>
              <a:gd name="adj" fmla="val 11538"/>
            </a:avLst>
          </a:prstGeom>
          <a:solidFill>
            <a:srgbClr val="1BAF7A"/>
          </a:solidFill>
          <a:ln/>
        </p:spPr>
      </p:sp>
      <p:sp>
        <p:nvSpPr>
          <p:cNvPr id="9" name="Text 7"/>
          <p:cNvSpPr txBox="1"/>
          <p:nvPr/>
        </p:nvSpPr>
        <p:spPr>
          <a:xfrm>
            <a:off x="8778240" y="3677539"/>
            <a:ext cx="822960" cy="274320"/>
          </a:xfrm>
          <a:prstGeom prst="rect">
            <a:avLst/>
          </a:prstGeom>
          <a:noFill/>
          <a:ln/>
        </p:spPr>
        <p:txBody>
          <a:bodyPr wrap="square" rtlCol="0" anchor="ctr"/>
          <a:lstStyle/>
          <a:p>
            <a:pPr indent="0" marL="0">
              <a:buNone/>
            </a:pPr>
            <a:r>
              <a:rPr lang="en-US" sz="1500" b="1" dirty="0">
                <a:solidFill>
                  <a:srgbClr val="14314F"/>
                </a:solidFill>
                <a:latin typeface="Arial" pitchFamily="34" charset="0"/>
                <a:ea typeface="Arial" pitchFamily="34" charset="-122"/>
                <a:cs typeface="Arial" pitchFamily="34" charset="-120"/>
              </a:rPr>
              <a:t>1.00</a:t>
            </a:r>
            <a:endParaRPr lang="en-US" sz="1500" dirty="0"/>
          </a:p>
        </p:txBody>
      </p:sp>
      <p:sp>
        <p:nvSpPr>
          <p:cNvPr id="10" name="Text 8"/>
          <p:cNvSpPr txBox="1"/>
          <p:nvPr/>
        </p:nvSpPr>
        <p:spPr>
          <a:xfrm>
            <a:off x="822960" y="4079875"/>
            <a:ext cx="960120" cy="274320"/>
          </a:xfrm>
          <a:prstGeom prst="rect">
            <a:avLst/>
          </a:prstGeom>
          <a:noFill/>
          <a:ln/>
        </p:spPr>
        <p:txBody>
          <a:bodyPr wrap="square" rtlCol="0" anchor="ctr"/>
          <a:lstStyle/>
          <a:p>
            <a:pPr indent="0" marL="0">
              <a:buNone/>
            </a:pPr>
            <a:r>
              <a:rPr lang="en-US" sz="1200" b="1" spc="100" kern="0" dirty="0">
                <a:solidFill>
                  <a:srgbClr val="6B7A83"/>
                </a:solidFill>
                <a:latin typeface="Arial" pitchFamily="34" charset="0"/>
                <a:ea typeface="Arial" pitchFamily="34" charset="-122"/>
                <a:cs typeface="Arial" pitchFamily="34" charset="-120"/>
              </a:rPr>
              <a:t>MIDDLE</a:t>
            </a:r>
            <a:endParaRPr lang="en-US" sz="1200" dirty="0"/>
          </a:p>
        </p:txBody>
      </p:sp>
      <p:sp>
        <p:nvSpPr>
          <p:cNvPr id="11" name="Shape 9"/>
          <p:cNvSpPr/>
          <p:nvPr/>
        </p:nvSpPr>
        <p:spPr>
          <a:xfrm>
            <a:off x="1874520" y="4098163"/>
            <a:ext cx="6766560" cy="237744"/>
          </a:xfrm>
          <a:prstGeom prst="roundRect">
            <a:avLst>
              <a:gd name="adj" fmla="val 11538"/>
            </a:avLst>
          </a:prstGeom>
          <a:solidFill>
            <a:srgbClr val="ECE6DA"/>
          </a:solidFill>
          <a:ln/>
        </p:spPr>
      </p:sp>
      <p:sp>
        <p:nvSpPr>
          <p:cNvPr id="12" name="Shape 10"/>
          <p:cNvSpPr/>
          <p:nvPr/>
        </p:nvSpPr>
        <p:spPr>
          <a:xfrm>
            <a:off x="1874520" y="4098163"/>
            <a:ext cx="5886907" cy="237744"/>
          </a:xfrm>
          <a:prstGeom prst="roundRect">
            <a:avLst>
              <a:gd name="adj" fmla="val 11538"/>
            </a:avLst>
          </a:prstGeom>
          <a:solidFill>
            <a:srgbClr val="1BAF7A"/>
          </a:solidFill>
          <a:ln/>
        </p:spPr>
      </p:sp>
      <p:sp>
        <p:nvSpPr>
          <p:cNvPr id="13" name="Text 11"/>
          <p:cNvSpPr txBox="1"/>
          <p:nvPr/>
        </p:nvSpPr>
        <p:spPr>
          <a:xfrm>
            <a:off x="8778240" y="4079875"/>
            <a:ext cx="822960" cy="274320"/>
          </a:xfrm>
          <a:prstGeom prst="rect">
            <a:avLst/>
          </a:prstGeom>
          <a:noFill/>
          <a:ln/>
        </p:spPr>
        <p:txBody>
          <a:bodyPr wrap="square" rtlCol="0" anchor="ctr"/>
          <a:lstStyle/>
          <a:p>
            <a:pPr indent="0" marL="0">
              <a:buNone/>
            </a:pPr>
            <a:r>
              <a:rPr lang="en-US" sz="1500" b="1" dirty="0">
                <a:solidFill>
                  <a:srgbClr val="14314F"/>
                </a:solidFill>
                <a:latin typeface="Arial" pitchFamily="34" charset="0"/>
                <a:ea typeface="Arial" pitchFamily="34" charset="-122"/>
                <a:cs typeface="Arial" pitchFamily="34" charset="-120"/>
              </a:rPr>
              <a:t>0.87</a:t>
            </a:r>
            <a:endParaRPr lang="en-US" sz="1500" dirty="0"/>
          </a:p>
        </p:txBody>
      </p:sp>
      <p:sp>
        <p:nvSpPr>
          <p:cNvPr id="14" name="Text 12"/>
          <p:cNvSpPr txBox="1"/>
          <p:nvPr/>
        </p:nvSpPr>
        <p:spPr>
          <a:xfrm>
            <a:off x="822960" y="4482211"/>
            <a:ext cx="960120" cy="274320"/>
          </a:xfrm>
          <a:prstGeom prst="rect">
            <a:avLst/>
          </a:prstGeom>
          <a:noFill/>
          <a:ln/>
        </p:spPr>
        <p:txBody>
          <a:bodyPr wrap="square" rtlCol="0" anchor="ctr"/>
          <a:lstStyle/>
          <a:p>
            <a:pPr indent="0" marL="0">
              <a:buNone/>
            </a:pPr>
            <a:r>
              <a:rPr lang="en-US" sz="1200" b="1" spc="100" kern="0" dirty="0">
                <a:solidFill>
                  <a:srgbClr val="6B7A83"/>
                </a:solidFill>
                <a:latin typeface="Arial" pitchFamily="34" charset="0"/>
                <a:ea typeface="Arial" pitchFamily="34" charset="-122"/>
                <a:cs typeface="Arial" pitchFamily="34" charset="-120"/>
              </a:rPr>
              <a:t>WEAK</a:t>
            </a:r>
            <a:endParaRPr lang="en-US" sz="1200" dirty="0"/>
          </a:p>
        </p:txBody>
      </p:sp>
      <p:sp>
        <p:nvSpPr>
          <p:cNvPr id="15" name="Shape 13"/>
          <p:cNvSpPr/>
          <p:nvPr/>
        </p:nvSpPr>
        <p:spPr>
          <a:xfrm>
            <a:off x="1874520" y="4500499"/>
            <a:ext cx="6766560" cy="237744"/>
          </a:xfrm>
          <a:prstGeom prst="roundRect">
            <a:avLst>
              <a:gd name="adj" fmla="val 11538"/>
            </a:avLst>
          </a:prstGeom>
          <a:solidFill>
            <a:srgbClr val="ECE6DA"/>
          </a:solidFill>
          <a:ln/>
        </p:spPr>
      </p:sp>
      <p:sp>
        <p:nvSpPr>
          <p:cNvPr id="16" name="Shape 14"/>
          <p:cNvSpPr/>
          <p:nvPr/>
        </p:nvSpPr>
        <p:spPr>
          <a:xfrm>
            <a:off x="1874520" y="4500499"/>
            <a:ext cx="4939589" cy="237744"/>
          </a:xfrm>
          <a:prstGeom prst="roundRect">
            <a:avLst>
              <a:gd name="adj" fmla="val 11538"/>
            </a:avLst>
          </a:prstGeom>
          <a:solidFill>
            <a:srgbClr val="1BAF7A"/>
          </a:solidFill>
          <a:ln/>
        </p:spPr>
      </p:sp>
      <p:sp>
        <p:nvSpPr>
          <p:cNvPr id="17" name="Text 15"/>
          <p:cNvSpPr txBox="1"/>
          <p:nvPr/>
        </p:nvSpPr>
        <p:spPr>
          <a:xfrm>
            <a:off x="8778240" y="4482211"/>
            <a:ext cx="822960" cy="274320"/>
          </a:xfrm>
          <a:prstGeom prst="rect">
            <a:avLst/>
          </a:prstGeom>
          <a:noFill/>
          <a:ln/>
        </p:spPr>
        <p:txBody>
          <a:bodyPr wrap="square" rtlCol="0" anchor="ctr"/>
          <a:lstStyle/>
          <a:p>
            <a:pPr indent="0" marL="0">
              <a:buNone/>
            </a:pPr>
            <a:r>
              <a:rPr lang="en-US" sz="1500" b="1" dirty="0">
                <a:solidFill>
                  <a:srgbClr val="14314F"/>
                </a:solidFill>
                <a:latin typeface="Arial" pitchFamily="34" charset="0"/>
                <a:ea typeface="Arial" pitchFamily="34" charset="-122"/>
                <a:cs typeface="Arial" pitchFamily="34" charset="-120"/>
              </a:rPr>
              <a:t>0.73</a:t>
            </a:r>
            <a:endParaRPr lang="en-US" sz="1500" dirty="0"/>
          </a:p>
        </p:txBody>
      </p:sp>
      <p:sp>
        <p:nvSpPr>
          <p:cNvPr id="18" name="Text 16"/>
          <p:cNvSpPr txBox="1"/>
          <p:nvPr/>
        </p:nvSpPr>
        <p:spPr>
          <a:xfrm>
            <a:off x="822960" y="4884547"/>
            <a:ext cx="7863840" cy="248412"/>
          </a:xfrm>
          <a:prstGeom prst="rect">
            <a:avLst/>
          </a:prstGeom>
          <a:noFill/>
          <a:ln/>
        </p:spPr>
        <p:txBody>
          <a:bodyPr wrap="square" rtlCol="0" anchor="t"/>
          <a:lstStyle/>
          <a:p>
            <a:pPr indent="0" marL="0">
              <a:buNone/>
            </a:pPr>
            <a:r>
              <a:rPr lang="en-US" sz="1150" dirty="0">
                <a:solidFill>
                  <a:srgbClr val="6B7A83"/>
                </a:solidFill>
                <a:latin typeface="Arial" pitchFamily="34" charset="0"/>
                <a:ea typeface="Arial" pitchFamily="34" charset="-122"/>
                <a:cs typeface="Arial" pitchFamily="34" charset="-120"/>
              </a:rPr>
              <a:t>comprehension on the hardest no-standard scenario</a:t>
            </a:r>
            <a:endParaRPr lang="en-US" sz="1150" dirty="0"/>
          </a:p>
        </p:txBody>
      </p:sp>
      <p:sp>
        <p:nvSpPr>
          <p:cNvPr id="19" name="Text 17"/>
          <p:cNvSpPr txBox="1"/>
          <p:nvPr/>
        </p:nvSpPr>
        <p:spPr>
          <a:xfrm>
            <a:off x="822960" y="5407279"/>
            <a:ext cx="9326880" cy="449326"/>
          </a:xfrm>
          <a:prstGeom prst="rect">
            <a:avLst/>
          </a:prstGeom>
          <a:noFill/>
          <a:ln/>
        </p:spPr>
        <p:txBody>
          <a:bodyPr wrap="square" rtlCol="0" anchor="t"/>
          <a:lstStyle/>
          <a:p>
            <a:pPr indent="0" marL="0">
              <a:lnSpc>
                <a:spcPct val="130000"/>
              </a:lnSpc>
              <a:buNone/>
            </a:pPr>
            <a:r>
              <a:rPr lang="en-US" sz="1250" b="1" dirty="0">
                <a:solidFill>
                  <a:srgbClr val="1BAF7A"/>
                </a:solidFill>
                <a:latin typeface="Arial" pitchFamily="34" charset="0"/>
                <a:ea typeface="Arial" pitchFamily="34" charset="-122"/>
                <a:cs typeface="Arial" pitchFamily="34" charset="-120"/>
              </a:rPr>
              <a:t>Holds across six independent cases, and across model families: a strong reader from a different family reads a lift as well as one from the family used in the lift. Honest floor: weak models can confabulate.</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7</a:t>
            </a:r>
            <a:endParaRPr lang="en-US" sz="1000" dirty="0"/>
          </a:p>
        </p:txBody>
      </p:sp>
      <p:sp>
        <p:nvSpPr>
          <p:cNvPr id="3" name="Text 1"/>
          <p:cNvSpPr txBox="1"/>
          <p:nvPr/>
        </p:nvSpPr>
        <p:spPr>
          <a:xfrm>
            <a:off x="822960" y="1210818"/>
            <a:ext cx="10515600" cy="310896"/>
          </a:xfrm>
          <a:prstGeom prst="rect">
            <a:avLst/>
          </a:prstGeom>
          <a:noFill/>
          <a:ln/>
        </p:spPr>
        <p:txBody>
          <a:bodyPr wrap="square" rtlCol="0" anchor="t"/>
          <a:lstStyle/>
          <a:p>
            <a:pPr indent="0" marL="0">
              <a:buNone/>
            </a:pPr>
            <a:r>
              <a:rPr lang="en-US" sz="1100" b="1" spc="200" kern="0" dirty="0">
                <a:solidFill>
                  <a:srgbClr val="1BAF7A"/>
                </a:solidFill>
                <a:latin typeface="Arial" pitchFamily="34" charset="0"/>
                <a:ea typeface="Arial" pitchFamily="34" charset="-122"/>
                <a:cs typeface="Arial" pitchFamily="34" charset="-120"/>
              </a:rPr>
              <a:t>LIFT    </a:t>
            </a:r>
            <a:pPr indent="0" marL="0">
              <a:buNone/>
            </a:pPr>
            <a:r>
              <a:rPr lang="en-US" sz="1100" b="1" spc="200" kern="0" dirty="0">
                <a:solidFill>
                  <a:srgbClr val="6B7A83"/>
                </a:solidFill>
                <a:latin typeface="Arial" pitchFamily="34" charset="0"/>
                <a:ea typeface="Arial" pitchFamily="34" charset="-122"/>
                <a:cs typeface="Arial" pitchFamily="34" charset="-120"/>
              </a:rPr>
              <a:t>PART OF THE PACKAGE</a:t>
            </a:r>
            <a:endParaRPr lang="en-US" sz="1100" dirty="0"/>
          </a:p>
        </p:txBody>
      </p:sp>
      <p:sp>
        <p:nvSpPr>
          <p:cNvPr id="4" name="Text 2"/>
          <p:cNvSpPr txBox="1"/>
          <p:nvPr/>
        </p:nvSpPr>
        <p:spPr>
          <a:xfrm>
            <a:off x="822960" y="1631442"/>
            <a:ext cx="10515600" cy="1065276"/>
          </a:xfrm>
          <a:prstGeom prst="rect">
            <a:avLst/>
          </a:prstGeom>
          <a:noFill/>
          <a:ln/>
        </p:spPr>
        <p:txBody>
          <a:bodyPr wrap="square" rtlCol="0" anchor="t"/>
          <a:lstStyle/>
          <a:p>
            <a:pPr indent="0" marL="0">
              <a:lnSpc>
                <a:spcPct val="112000"/>
              </a:lnSpc>
              <a:buNone/>
            </a:pPr>
            <a:r>
              <a:rPr lang="en-US" sz="2200" b="1" dirty="0">
                <a:solidFill>
                  <a:srgbClr val="14314F"/>
                </a:solidFill>
                <a:latin typeface="Arial" pitchFamily="34" charset="0"/>
                <a:ea typeface="Arial" pitchFamily="34" charset="-122"/>
                <a:cs typeface="Arial" pitchFamily="34" charset="-120"/>
              </a:rPr>
              <a:t>A reference may assist model comprehension or otherwise facilitate operations that use the model, so make it, or a pointer to it, part of the model package.</a:t>
            </a:r>
            <a:endParaRPr lang="en-US" sz="2200" dirty="0"/>
          </a:p>
        </p:txBody>
      </p:sp>
      <p:sp>
        <p:nvSpPr>
          <p:cNvPr id="5" name="Text 3"/>
          <p:cNvSpPr txBox="1"/>
          <p:nvPr/>
        </p:nvSpPr>
        <p:spPr>
          <a:xfrm>
            <a:off x="822960" y="2897886"/>
            <a:ext cx="9601200" cy="96926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Two ways a reference earns its place. It can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assist comprehension</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helping a reader make sense of the model on its own. And it can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facilitate the operations that use the model</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above all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reconciliation</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where a shared reference is common ground two models can bind through.</a:t>
            </a:r>
            <a:endParaRPr lang="en-US" sz="1500" dirty="0"/>
          </a:p>
        </p:txBody>
      </p:sp>
      <p:sp>
        <p:nvSpPr>
          <p:cNvPr id="6" name="Text 4"/>
          <p:cNvSpPr txBox="1"/>
          <p:nvPr/>
        </p:nvSpPr>
        <p:spPr>
          <a:xfrm>
            <a:off x="822960" y="4031742"/>
            <a:ext cx="9601200" cy="96926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A careful lift can make a model comprehensible with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no reference at all</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so the first use may fall away. The operations that use the model still benefit. So,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make the reference, or a pointer to it, part of the package regardless</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it is thin, and it pays for itself downstream.</a:t>
            </a:r>
            <a:endParaRPr lang="en-US" sz="1500" dirty="0"/>
          </a:p>
        </p:txBody>
      </p:sp>
      <p:sp>
        <p:nvSpPr>
          <p:cNvPr id="7" name="Text 5"/>
          <p:cNvSpPr txBox="1"/>
          <p:nvPr/>
        </p:nvSpPr>
        <p:spPr>
          <a:xfrm>
            <a:off x="822960" y="5165598"/>
            <a:ext cx="9418320" cy="481584"/>
          </a:xfrm>
          <a:prstGeom prst="rect">
            <a:avLst/>
          </a:prstGeom>
          <a:noFill/>
          <a:ln/>
        </p:spPr>
        <p:txBody>
          <a:bodyPr wrap="square" rtlCol="0" anchor="t"/>
          <a:lstStyle/>
          <a:p>
            <a:pPr indent="0" marL="0">
              <a:lnSpc>
                <a:spcPct val="138000"/>
              </a:lnSpc>
              <a:buNone/>
            </a:pPr>
            <a:r>
              <a:rPr lang="en-US" sz="1200" i="1" dirty="0">
                <a:solidFill>
                  <a:srgbClr val="6B7A83"/>
                </a:solidFill>
                <a:latin typeface="Arial" pitchFamily="34" charset="0"/>
                <a:ea typeface="Arial" pitchFamily="34" charset="-122"/>
                <a:cs typeface="Arial" pitchFamily="34" charset="-120"/>
              </a:rPr>
              <a:t>Semantic model comprehension is generally achieved whether or not the model ships with or points to a reference; but a reference may rescue a cognitively weak consumer and makes a reconciliation operation cheaper.</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8</a:t>
            </a:r>
            <a:endParaRPr lang="en-US" sz="1000" dirty="0"/>
          </a:p>
        </p:txBody>
      </p:sp>
      <p:sp>
        <p:nvSpPr>
          <p:cNvPr id="3" name="Text 1"/>
          <p:cNvSpPr txBox="1"/>
          <p:nvPr/>
        </p:nvSpPr>
        <p:spPr>
          <a:xfrm>
            <a:off x="822960" y="1743456"/>
            <a:ext cx="10515600" cy="310896"/>
          </a:xfrm>
          <a:prstGeom prst="rect">
            <a:avLst/>
          </a:prstGeom>
          <a:noFill/>
          <a:ln/>
        </p:spPr>
        <p:txBody>
          <a:bodyPr wrap="square" rtlCol="0" anchor="t"/>
          <a:lstStyle/>
          <a:p>
            <a:pPr indent="0" marL="0">
              <a:buNone/>
            </a:pPr>
            <a:r>
              <a:rPr lang="en-US" sz="1100" b="1" spc="200" kern="0" dirty="0">
                <a:solidFill>
                  <a:srgbClr val="6B7A83"/>
                </a:solidFill>
                <a:latin typeface="Arial" pitchFamily="34" charset="0"/>
                <a:ea typeface="Arial" pitchFamily="34" charset="-122"/>
                <a:cs typeface="Arial" pitchFamily="34" charset="-120"/>
              </a:rPr>
              <a:t>THE TURN</a:t>
            </a:r>
            <a:endParaRPr lang="en-US" sz="1100" dirty="0"/>
          </a:p>
        </p:txBody>
      </p:sp>
      <p:sp>
        <p:nvSpPr>
          <p:cNvPr id="4" name="Text 2"/>
          <p:cNvSpPr txBox="1"/>
          <p:nvPr/>
        </p:nvSpPr>
        <p:spPr>
          <a:xfrm>
            <a:off x="822960" y="2164080"/>
            <a:ext cx="10515600" cy="920496"/>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A major prize: two systems that never agreed on anything, working together.</a:t>
            </a:r>
            <a:endParaRPr lang="en-US" sz="2800" dirty="0"/>
          </a:p>
        </p:txBody>
      </p:sp>
      <p:sp>
        <p:nvSpPr>
          <p:cNvPr id="5" name="Text 3"/>
          <p:cNvSpPr txBox="1"/>
          <p:nvPr/>
        </p:nvSpPr>
        <p:spPr>
          <a:xfrm>
            <a:off x="822960" y="3285744"/>
            <a:ext cx="9601200" cy="69494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A semantic model is an object.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Reconciliation is a flagship use of it</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aligning two independently built models so the systems that use them natively can interoperate.</a:t>
            </a:r>
            <a:endParaRPr lang="en-US" sz="1500" dirty="0"/>
          </a:p>
        </p:txBody>
      </p:sp>
      <p:sp>
        <p:nvSpPr>
          <p:cNvPr id="6" name="Text 4"/>
          <p:cNvSpPr txBox="1"/>
          <p:nvPr/>
        </p:nvSpPr>
        <p:spPr>
          <a:xfrm>
            <a:off x="822960" y="4145280"/>
            <a:ext cx="9601200" cy="96926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Reconciliation is an operation that begins with semantic models. It is not about patching bad lifts: two sound models still diverge on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lexicon</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ontological structure and span</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and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pragmatics</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and bridging that divergence is the reconciliation task.</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9</a:t>
            </a:r>
            <a:endParaRPr lang="en-US" sz="1000" dirty="0"/>
          </a:p>
        </p:txBody>
      </p:sp>
      <p:sp>
        <p:nvSpPr>
          <p:cNvPr id="3" name="Text 1"/>
          <p:cNvSpPr txBox="1"/>
          <p:nvPr/>
        </p:nvSpPr>
        <p:spPr>
          <a:xfrm>
            <a:off x="822960" y="1903921"/>
            <a:ext cx="10515600" cy="310896"/>
          </a:xfrm>
          <a:prstGeom prst="rect">
            <a:avLst/>
          </a:prstGeom>
          <a:noFill/>
          <a:ln/>
        </p:spPr>
        <p:txBody>
          <a:bodyPr wrap="square" rtlCol="0" anchor="t"/>
          <a:lstStyle/>
          <a:p>
            <a:pPr indent="0" marL="0">
              <a:buNone/>
            </a:pPr>
            <a:r>
              <a:rPr lang="en-US" sz="1100" b="1" spc="200" kern="0" dirty="0">
                <a:solidFill>
                  <a:srgbClr val="1BAF7A"/>
                </a:solidFill>
                <a:latin typeface="Arial" pitchFamily="34" charset="0"/>
                <a:ea typeface="Arial" pitchFamily="34" charset="-122"/>
                <a:cs typeface="Arial" pitchFamily="34" charset="-120"/>
              </a:rPr>
              <a:t>RECONCILIATION    </a:t>
            </a:r>
            <a:pPr indent="0" marL="0">
              <a:buNone/>
            </a:pPr>
            <a:r>
              <a:rPr lang="en-US" sz="1100" b="1" spc="200" kern="0" dirty="0">
                <a:solidFill>
                  <a:srgbClr val="6B7A83"/>
                </a:solidFill>
                <a:latin typeface="Arial" pitchFamily="34" charset="0"/>
                <a:ea typeface="Arial" pitchFamily="34" charset="-122"/>
                <a:cs typeface="Arial" pitchFamily="34" charset="-120"/>
              </a:rPr>
              <a:t>HOW A REFERENCE HELPS</a:t>
            </a:r>
            <a:endParaRPr lang="en-US" sz="1100" dirty="0"/>
          </a:p>
        </p:txBody>
      </p:sp>
      <p:sp>
        <p:nvSpPr>
          <p:cNvPr id="4" name="Text 2"/>
          <p:cNvSpPr txBox="1"/>
          <p:nvPr/>
        </p:nvSpPr>
        <p:spPr>
          <a:xfrm>
            <a:off x="822960" y="2324545"/>
            <a:ext cx="10515600" cy="1325880"/>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When no reference is available, capable agents bind what clearly matches and refuse to bind what does not.</a:t>
            </a:r>
            <a:endParaRPr lang="en-US" sz="2800" dirty="0"/>
          </a:p>
        </p:txBody>
      </p:sp>
      <p:sp>
        <p:nvSpPr>
          <p:cNvPr id="5" name="Text 3"/>
          <p:cNvSpPr txBox="1"/>
          <p:nvPr/>
        </p:nvSpPr>
        <p:spPr>
          <a:xfrm>
            <a:off x="822960" y="3851593"/>
            <a:ext cx="9601200" cy="69494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The discipline is the point: a false match (a transport </a:t>
            </a:r>
            <a:pPr indent="0" marL="0">
              <a:lnSpc>
                <a:spcPct val="130000"/>
              </a:lnSpc>
              <a:buNone/>
            </a:pPr>
            <a:r>
              <a:rPr lang="en-US" sz="1500" i="1" dirty="0">
                <a:solidFill>
                  <a:srgbClr val="1F2A30"/>
                </a:solidFill>
                <a:latin typeface="Arial" pitchFamily="34" charset="0"/>
                <a:ea typeface="Arial" pitchFamily="34" charset="-122"/>
                <a:cs typeface="Arial" pitchFamily="34" charset="-120"/>
              </a:rPr>
              <a:t>grade</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vs an IP </a:t>
            </a:r>
            <a:pPr indent="0" marL="0">
              <a:lnSpc>
                <a:spcPct val="130000"/>
              </a:lnSpc>
              <a:buNone/>
            </a:pPr>
            <a:r>
              <a:rPr lang="en-US" sz="1500" i="1" dirty="0">
                <a:solidFill>
                  <a:srgbClr val="1F2A30"/>
                </a:solidFill>
                <a:latin typeface="Arial" pitchFamily="34" charset="0"/>
                <a:ea typeface="Arial" pitchFamily="34" charset="-122"/>
                <a:cs typeface="Arial" pitchFamily="34" charset="-120"/>
              </a:rPr>
              <a:t>grade</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similar names, unrelated meanings) is refused. A reference helps pick up from there.</a:t>
            </a:r>
            <a:endParaRPr lang="en-US" sz="1500" dirty="0"/>
          </a:p>
        </p:txBody>
      </p:sp>
      <p:sp>
        <p:nvSpPr>
          <p:cNvPr id="6" name="Text 4"/>
          <p:cNvSpPr txBox="1"/>
          <p:nvPr/>
        </p:nvSpPr>
        <p:spPr>
          <a:xfrm>
            <a:off x="822960" y="4711129"/>
            <a:ext cx="9326880" cy="242951"/>
          </a:xfrm>
          <a:prstGeom prst="rect">
            <a:avLst/>
          </a:prstGeom>
          <a:noFill/>
          <a:ln/>
        </p:spPr>
        <p:txBody>
          <a:bodyPr wrap="square" rtlCol="0" anchor="t"/>
          <a:lstStyle/>
          <a:p>
            <a:pPr indent="0" marL="0">
              <a:lnSpc>
                <a:spcPct val="130000"/>
              </a:lnSpc>
              <a:buNone/>
            </a:pPr>
            <a:r>
              <a:rPr lang="en-US" sz="1250" b="1" dirty="0">
                <a:solidFill>
                  <a:srgbClr val="1BAF7A"/>
                </a:solidFill>
                <a:latin typeface="Arial" pitchFamily="34" charset="0"/>
                <a:ea typeface="Arial" pitchFamily="34" charset="-122"/>
                <a:cs typeface="Arial" pitchFamily="34" charset="-120"/>
              </a:rPr>
              <a:t>Disciplined refusal, not naïve agreement.</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10</a:t>
            </a:r>
            <a:endParaRPr lang="en-US" sz="1000" dirty="0"/>
          </a:p>
        </p:txBody>
      </p:sp>
      <p:sp>
        <p:nvSpPr>
          <p:cNvPr id="3" name="Text 1"/>
          <p:cNvSpPr txBox="1"/>
          <p:nvPr/>
        </p:nvSpPr>
        <p:spPr>
          <a:xfrm>
            <a:off x="822960" y="809244"/>
            <a:ext cx="10515600" cy="310896"/>
          </a:xfrm>
          <a:prstGeom prst="rect">
            <a:avLst/>
          </a:prstGeom>
          <a:noFill/>
          <a:ln/>
        </p:spPr>
        <p:txBody>
          <a:bodyPr wrap="square" rtlCol="0" anchor="t"/>
          <a:lstStyle/>
          <a:p>
            <a:pPr indent="0" marL="0">
              <a:buNone/>
            </a:pPr>
            <a:r>
              <a:rPr lang="en-US" sz="1100" b="1" spc="200" kern="0" dirty="0">
                <a:solidFill>
                  <a:srgbClr val="1BAF7A"/>
                </a:solidFill>
                <a:latin typeface="Arial" pitchFamily="34" charset="0"/>
                <a:ea typeface="Arial" pitchFamily="34" charset="-122"/>
                <a:cs typeface="Arial" pitchFamily="34" charset="-120"/>
              </a:rPr>
              <a:t>RECONCILIATION    </a:t>
            </a:r>
            <a:pPr indent="0" marL="0">
              <a:buNone/>
            </a:pPr>
            <a:r>
              <a:rPr lang="en-US" sz="1100" b="1" spc="200" kern="0" dirty="0">
                <a:solidFill>
                  <a:srgbClr val="6B7A83"/>
                </a:solidFill>
                <a:latin typeface="Arial" pitchFamily="34" charset="0"/>
                <a:ea typeface="Arial" pitchFamily="34" charset="-122"/>
                <a:cs typeface="Arial" pitchFamily="34" charset="-120"/>
              </a:rPr>
              <a:t>COGNITION BUILDS THE GROUND</a:t>
            </a:r>
            <a:endParaRPr lang="en-US" sz="1100" dirty="0"/>
          </a:p>
        </p:txBody>
      </p:sp>
      <p:sp>
        <p:nvSpPr>
          <p:cNvPr id="4" name="Text 2"/>
          <p:cNvSpPr txBox="1"/>
          <p:nvPr/>
        </p:nvSpPr>
        <p:spPr>
          <a:xfrm>
            <a:off x="822960" y="1229868"/>
            <a:ext cx="10515600" cy="920496"/>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When a reference isn't there, cognition can build it.</a:t>
            </a:r>
            <a:endParaRPr lang="en-US" sz="2800" dirty="0"/>
          </a:p>
        </p:txBody>
      </p:sp>
      <p:sp>
        <p:nvSpPr>
          <p:cNvPr id="5" name="Text 3"/>
          <p:cNvSpPr txBox="1"/>
          <p:nvPr/>
        </p:nvSpPr>
        <p:spPr>
          <a:xfrm>
            <a:off x="822960" y="2351532"/>
            <a:ext cx="9601200" cy="69494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Two private models, attempting to reconcile, no shared reference. Left alone, a careful cognitive agent refuses to guess and binds almost nothing.</a:t>
            </a:r>
            <a:endParaRPr lang="en-US" sz="1500" dirty="0"/>
          </a:p>
        </p:txBody>
      </p:sp>
      <p:sp>
        <p:nvSpPr>
          <p:cNvPr id="6" name="Text 4"/>
          <p:cNvSpPr txBox="1"/>
          <p:nvPr/>
        </p:nvSpPr>
        <p:spPr>
          <a:xfrm>
            <a:off x="822960" y="3211068"/>
            <a:ext cx="9601200" cy="42062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Let the two agents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construct a thin shared reference themselves</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then bind through it:</a:t>
            </a:r>
            <a:endParaRPr lang="en-US" sz="1500" dirty="0"/>
          </a:p>
        </p:txBody>
      </p:sp>
      <p:sp>
        <p:nvSpPr>
          <p:cNvPr id="7" name="Shape 5"/>
          <p:cNvSpPr/>
          <p:nvPr/>
        </p:nvSpPr>
        <p:spPr>
          <a:xfrm>
            <a:off x="822960" y="3796284"/>
            <a:ext cx="3334512" cy="1143000"/>
          </a:xfrm>
          <a:prstGeom prst="roundRect">
            <a:avLst>
              <a:gd name="adj" fmla="val 4800"/>
            </a:avLst>
          </a:prstGeom>
          <a:solidFill>
            <a:srgbClr val="FFFFFF"/>
          </a:solidFill>
          <a:ln w="12700">
            <a:solidFill>
              <a:srgbClr val="E3DDD3"/>
            </a:solidFill>
            <a:prstDash val="solid"/>
          </a:ln>
        </p:spPr>
      </p:sp>
      <p:sp>
        <p:nvSpPr>
          <p:cNvPr id="8" name="Text 6"/>
          <p:cNvSpPr txBox="1"/>
          <p:nvPr/>
        </p:nvSpPr>
        <p:spPr>
          <a:xfrm>
            <a:off x="822960" y="3906012"/>
            <a:ext cx="3334512" cy="502920"/>
          </a:xfrm>
          <a:prstGeom prst="rect">
            <a:avLst/>
          </a:prstGeom>
          <a:noFill/>
          <a:ln/>
        </p:spPr>
        <p:txBody>
          <a:bodyPr wrap="square" rtlCol="0" anchor="ctr"/>
          <a:lstStyle/>
          <a:p>
            <a:pPr algn="ctr" indent="0" marL="0">
              <a:buNone/>
            </a:pPr>
            <a:r>
              <a:rPr lang="en-US" sz="2500" b="1" dirty="0">
                <a:solidFill>
                  <a:srgbClr val="EB6834"/>
                </a:solidFill>
                <a:latin typeface="Arial" pitchFamily="34" charset="0"/>
                <a:ea typeface="Arial" pitchFamily="34" charset="-122"/>
                <a:cs typeface="Arial" pitchFamily="34" charset="-120"/>
              </a:rPr>
              <a:t>0.20</a:t>
            </a:r>
            <a:endParaRPr lang="en-US" sz="2500" dirty="0"/>
          </a:p>
        </p:txBody>
      </p:sp>
      <p:sp>
        <p:nvSpPr>
          <p:cNvPr id="9" name="Text 7"/>
          <p:cNvSpPr txBox="1"/>
          <p:nvPr/>
        </p:nvSpPr>
        <p:spPr>
          <a:xfrm>
            <a:off x="914400" y="4418076"/>
            <a:ext cx="3151632" cy="457200"/>
          </a:xfrm>
          <a:prstGeom prst="rect">
            <a:avLst/>
          </a:prstGeom>
          <a:noFill/>
          <a:ln/>
        </p:spPr>
        <p:txBody>
          <a:bodyPr wrap="square" rtlCol="0" anchor="t"/>
          <a:lstStyle/>
          <a:p>
            <a:pPr algn="ctr" indent="0" marL="0">
              <a:buNone/>
            </a:pPr>
            <a:r>
              <a:rPr lang="en-US" sz="1050" dirty="0">
                <a:solidFill>
                  <a:srgbClr val="6B7A83"/>
                </a:solidFill>
                <a:latin typeface="Arial" pitchFamily="34" charset="0"/>
                <a:ea typeface="Arial" pitchFamily="34" charset="-122"/>
                <a:cs typeface="Arial" pitchFamily="34" charset="-120"/>
              </a:rPr>
              <a:t>no shared reference</a:t>
            </a:r>
            <a:endParaRPr lang="en-US" sz="1050" dirty="0"/>
          </a:p>
        </p:txBody>
      </p:sp>
      <p:sp>
        <p:nvSpPr>
          <p:cNvPr id="10" name="Shape 8"/>
          <p:cNvSpPr/>
          <p:nvPr/>
        </p:nvSpPr>
        <p:spPr>
          <a:xfrm>
            <a:off x="4413504" y="3796284"/>
            <a:ext cx="3334512" cy="1143000"/>
          </a:xfrm>
          <a:prstGeom prst="roundRect">
            <a:avLst>
              <a:gd name="adj" fmla="val 4800"/>
            </a:avLst>
          </a:prstGeom>
          <a:solidFill>
            <a:srgbClr val="FFFFFF"/>
          </a:solidFill>
          <a:ln w="12700">
            <a:solidFill>
              <a:srgbClr val="E3DDD3"/>
            </a:solidFill>
            <a:prstDash val="solid"/>
          </a:ln>
        </p:spPr>
      </p:sp>
      <p:sp>
        <p:nvSpPr>
          <p:cNvPr id="11" name="Text 9"/>
          <p:cNvSpPr txBox="1"/>
          <p:nvPr/>
        </p:nvSpPr>
        <p:spPr>
          <a:xfrm>
            <a:off x="4413504" y="3906012"/>
            <a:ext cx="3334512" cy="502920"/>
          </a:xfrm>
          <a:prstGeom prst="rect">
            <a:avLst/>
          </a:prstGeom>
          <a:noFill/>
          <a:ln/>
        </p:spPr>
        <p:txBody>
          <a:bodyPr wrap="square" rtlCol="0" anchor="ctr"/>
          <a:lstStyle/>
          <a:p>
            <a:pPr algn="ctr" indent="0" marL="0">
              <a:buNone/>
            </a:pPr>
            <a:r>
              <a:rPr lang="en-US" sz="2500" b="1" dirty="0">
                <a:solidFill>
                  <a:srgbClr val="1BAF7A"/>
                </a:solidFill>
                <a:latin typeface="Arial" pitchFamily="34" charset="0"/>
                <a:ea typeface="Arial" pitchFamily="34" charset="-122"/>
                <a:cs typeface="Arial" pitchFamily="34" charset="-120"/>
              </a:rPr>
              <a:t>0.80</a:t>
            </a:r>
            <a:endParaRPr lang="en-US" sz="2500" dirty="0"/>
          </a:p>
        </p:txBody>
      </p:sp>
      <p:sp>
        <p:nvSpPr>
          <p:cNvPr id="12" name="Text 10"/>
          <p:cNvSpPr txBox="1"/>
          <p:nvPr/>
        </p:nvSpPr>
        <p:spPr>
          <a:xfrm>
            <a:off x="4504944" y="4418076"/>
            <a:ext cx="3151632" cy="457200"/>
          </a:xfrm>
          <a:prstGeom prst="rect">
            <a:avLst/>
          </a:prstGeom>
          <a:noFill/>
          <a:ln/>
        </p:spPr>
        <p:txBody>
          <a:bodyPr wrap="square" rtlCol="0" anchor="t"/>
          <a:lstStyle/>
          <a:p>
            <a:pPr algn="ctr" indent="0" marL="0">
              <a:buNone/>
            </a:pPr>
            <a:r>
              <a:rPr lang="en-US" sz="1050" dirty="0">
                <a:solidFill>
                  <a:srgbClr val="6B7A83"/>
                </a:solidFill>
                <a:latin typeface="Arial" pitchFamily="34" charset="0"/>
                <a:ea typeface="Arial" pitchFamily="34" charset="-122"/>
                <a:cs typeface="Arial" pitchFamily="34" charset="-120"/>
              </a:rPr>
              <a:t>they build one</a:t>
            </a:r>
            <a:endParaRPr lang="en-US" sz="1050" dirty="0"/>
          </a:p>
        </p:txBody>
      </p:sp>
      <p:sp>
        <p:nvSpPr>
          <p:cNvPr id="13" name="Text 11"/>
          <p:cNvSpPr txBox="1"/>
          <p:nvPr/>
        </p:nvSpPr>
        <p:spPr>
          <a:xfrm>
            <a:off x="4157472" y="4184904"/>
            <a:ext cx="256032" cy="365760"/>
          </a:xfrm>
          <a:prstGeom prst="rect">
            <a:avLst/>
          </a:prstGeom>
          <a:noFill/>
          <a:ln/>
        </p:spPr>
        <p:txBody>
          <a:bodyPr wrap="square" rtlCol="0" anchor="ctr"/>
          <a:lstStyle/>
          <a:p>
            <a:pPr algn="ctr" indent="0" marL="0">
              <a:buNone/>
            </a:pPr>
            <a:r>
              <a:rPr lang="en-US" sz="1600" dirty="0">
                <a:solidFill>
                  <a:srgbClr val="6B7A83"/>
                </a:solidFill>
                <a:latin typeface="Arial" pitchFamily="34" charset="0"/>
                <a:ea typeface="Arial" pitchFamily="34" charset="-122"/>
                <a:cs typeface="Arial" pitchFamily="34" charset="-120"/>
              </a:rPr>
              <a:t>→</a:t>
            </a:r>
            <a:endParaRPr lang="en-US" sz="1600" dirty="0"/>
          </a:p>
        </p:txBody>
      </p:sp>
      <p:sp>
        <p:nvSpPr>
          <p:cNvPr id="14" name="Shape 12"/>
          <p:cNvSpPr/>
          <p:nvPr/>
        </p:nvSpPr>
        <p:spPr>
          <a:xfrm>
            <a:off x="8004048" y="3796284"/>
            <a:ext cx="3334512" cy="1143000"/>
          </a:xfrm>
          <a:prstGeom prst="roundRect">
            <a:avLst>
              <a:gd name="adj" fmla="val 4800"/>
            </a:avLst>
          </a:prstGeom>
          <a:solidFill>
            <a:srgbClr val="FFFFFF"/>
          </a:solidFill>
          <a:ln w="12700">
            <a:solidFill>
              <a:srgbClr val="E3DDD3"/>
            </a:solidFill>
            <a:prstDash val="solid"/>
          </a:ln>
        </p:spPr>
      </p:sp>
      <p:sp>
        <p:nvSpPr>
          <p:cNvPr id="15" name="Text 13"/>
          <p:cNvSpPr txBox="1"/>
          <p:nvPr/>
        </p:nvSpPr>
        <p:spPr>
          <a:xfrm>
            <a:off x="8004048" y="3906012"/>
            <a:ext cx="3334512" cy="502920"/>
          </a:xfrm>
          <a:prstGeom prst="rect">
            <a:avLst/>
          </a:prstGeom>
          <a:noFill/>
          <a:ln/>
        </p:spPr>
        <p:txBody>
          <a:bodyPr wrap="square" rtlCol="0" anchor="ctr"/>
          <a:lstStyle/>
          <a:p>
            <a:pPr algn="ctr" indent="0" marL="0">
              <a:buNone/>
            </a:pPr>
            <a:r>
              <a:rPr lang="en-US" sz="2500" b="1" dirty="0">
                <a:solidFill>
                  <a:srgbClr val="1BAF7A"/>
                </a:solidFill>
                <a:latin typeface="Arial" pitchFamily="34" charset="0"/>
                <a:ea typeface="Arial" pitchFamily="34" charset="-122"/>
                <a:cs typeface="Arial" pitchFamily="34" charset="-120"/>
              </a:rPr>
              <a:t>0.90</a:t>
            </a:r>
            <a:endParaRPr lang="en-US" sz="2500" dirty="0"/>
          </a:p>
        </p:txBody>
      </p:sp>
      <p:sp>
        <p:nvSpPr>
          <p:cNvPr id="16" name="Text 14"/>
          <p:cNvSpPr txBox="1"/>
          <p:nvPr/>
        </p:nvSpPr>
        <p:spPr>
          <a:xfrm>
            <a:off x="8095488" y="4418076"/>
            <a:ext cx="3151632" cy="457200"/>
          </a:xfrm>
          <a:prstGeom prst="rect">
            <a:avLst/>
          </a:prstGeom>
          <a:noFill/>
          <a:ln/>
        </p:spPr>
        <p:txBody>
          <a:bodyPr wrap="square" rtlCol="0" anchor="t"/>
          <a:lstStyle/>
          <a:p>
            <a:pPr algn="ctr" indent="0" marL="0">
              <a:buNone/>
            </a:pPr>
            <a:r>
              <a:rPr lang="en-US" sz="1050" dirty="0">
                <a:solidFill>
                  <a:srgbClr val="6B7A83"/>
                </a:solidFill>
                <a:latin typeface="Arial" pitchFamily="34" charset="0"/>
                <a:ea typeface="Arial" pitchFamily="34" charset="-122"/>
                <a:cs typeface="Arial" pitchFamily="34" charset="-120"/>
              </a:rPr>
              <a:t>+ a single virtual operation for verification</a:t>
            </a:r>
            <a:endParaRPr lang="en-US" sz="1050" dirty="0"/>
          </a:p>
        </p:txBody>
      </p:sp>
      <p:sp>
        <p:nvSpPr>
          <p:cNvPr id="17" name="Text 15"/>
          <p:cNvSpPr txBox="1"/>
          <p:nvPr/>
        </p:nvSpPr>
        <p:spPr>
          <a:xfrm>
            <a:off x="7748016" y="4184904"/>
            <a:ext cx="256032" cy="365760"/>
          </a:xfrm>
          <a:prstGeom prst="rect">
            <a:avLst/>
          </a:prstGeom>
          <a:noFill/>
          <a:ln/>
        </p:spPr>
        <p:txBody>
          <a:bodyPr wrap="square" rtlCol="0" anchor="ctr"/>
          <a:lstStyle/>
          <a:p>
            <a:pPr algn="ctr" indent="0" marL="0">
              <a:buNone/>
            </a:pPr>
            <a:r>
              <a:rPr lang="en-US" sz="1600" dirty="0">
                <a:solidFill>
                  <a:srgbClr val="6B7A83"/>
                </a:solidFill>
                <a:latin typeface="Arial" pitchFamily="34" charset="0"/>
                <a:ea typeface="Arial" pitchFamily="34" charset="-122"/>
                <a:cs typeface="Arial" pitchFamily="34" charset="-120"/>
              </a:rPr>
              <a:t>→</a:t>
            </a:r>
            <a:endParaRPr lang="en-US" sz="1600" dirty="0"/>
          </a:p>
        </p:txBody>
      </p:sp>
      <p:sp>
        <p:nvSpPr>
          <p:cNvPr id="18" name="Text 16"/>
          <p:cNvSpPr txBox="1"/>
          <p:nvPr/>
        </p:nvSpPr>
        <p:spPr>
          <a:xfrm>
            <a:off x="822960" y="5140452"/>
            <a:ext cx="9418320" cy="908304"/>
          </a:xfrm>
          <a:prstGeom prst="rect">
            <a:avLst/>
          </a:prstGeom>
          <a:noFill/>
          <a:ln/>
        </p:spPr>
        <p:txBody>
          <a:bodyPr wrap="square" rtlCol="0" anchor="t"/>
          <a:lstStyle/>
          <a:p>
            <a:pPr indent="0" marL="0">
              <a:lnSpc>
                <a:spcPct val="138000"/>
              </a:lnSpc>
              <a:buNone/>
            </a:pPr>
            <a:r>
              <a:rPr lang="en-US" sz="1200" i="1" dirty="0">
                <a:solidFill>
                  <a:srgbClr val="6B7A83"/>
                </a:solidFill>
                <a:latin typeface="Arial" pitchFamily="34" charset="0"/>
                <a:ea typeface="Arial" pitchFamily="34" charset="-122"/>
                <a:cs typeface="Arial" pitchFamily="34" charset="-120"/>
              </a:rPr>
              <a:t>The numbers are </a:t>
            </a:r>
            <a:pPr indent="0" marL="0">
              <a:lnSpc>
                <a:spcPct val="138000"/>
              </a:lnSpc>
              <a:buNone/>
            </a:pPr>
            <a:r>
              <a:rPr lang="en-US" sz="1200" b="1" i="1" dirty="0">
                <a:solidFill>
                  <a:srgbClr val="14314F"/>
                </a:solidFill>
                <a:latin typeface="Arial" pitchFamily="34" charset="0"/>
                <a:ea typeface="Arial" pitchFamily="34" charset="-122"/>
                <a:cs typeface="Arial" pitchFamily="34" charset="-120"/>
              </a:rPr>
              <a:t>resolved fractions</a:t>
            </a:r>
            <a:pPr indent="0" marL="0">
              <a:lnSpc>
                <a:spcPct val="138000"/>
              </a:lnSpc>
              <a:buNone/>
            </a:pPr>
            <a:r>
              <a:rPr lang="en-US" sz="1200" i="1" dirty="0">
                <a:solidFill>
                  <a:srgbClr val="6B7A83"/>
                </a:solidFill>
                <a:latin typeface="Arial" pitchFamily="34" charset="0"/>
                <a:ea typeface="Arial" pitchFamily="34" charset="-122"/>
                <a:cs typeface="Arial" pitchFamily="34" charset="-120"/>
              </a:rPr>
              <a:t>: the share of the true correspondences the agents find and commit, every one of them correct (precision stays 1.00). Below 1.0 is </a:t>
            </a:r>
            <a:pPr indent="0" marL="0">
              <a:lnSpc>
                <a:spcPct val="138000"/>
              </a:lnSpc>
              <a:buNone/>
            </a:pPr>
            <a:r>
              <a:rPr lang="en-US" sz="1200" b="1" i="1" dirty="0">
                <a:solidFill>
                  <a:srgbClr val="14314F"/>
                </a:solidFill>
                <a:latin typeface="Arial" pitchFamily="34" charset="0"/>
                <a:ea typeface="Arial" pitchFamily="34" charset="-122"/>
                <a:cs typeface="Arial" pitchFamily="34" charset="-120"/>
              </a:rPr>
              <a:t>deferral, not failure</a:t>
            </a:r>
            <a:pPr indent="0" marL="0">
              <a:lnSpc>
                <a:spcPct val="138000"/>
              </a:lnSpc>
              <a:buNone/>
            </a:pPr>
            <a:r>
              <a:rPr lang="en-US" sz="1200" i="1" dirty="0">
                <a:solidFill>
                  <a:srgbClr val="6B7A83"/>
                </a:solidFill>
                <a:latin typeface="Arial" pitchFamily="34" charset="0"/>
                <a:ea typeface="Arial" pitchFamily="34" charset="-122"/>
                <a:cs typeface="Arial" pitchFamily="34" charset="-120"/>
              </a:rPr>
              <a:t>: what a thin self-built reference hasn't surfaced yet. Full reconciliation's verification closes the rest to 1.0, and starting from the higher number reduces required cognitive effort. They don't need a standard handed to them; they can build one.</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11</a:t>
            </a:r>
            <a:endParaRPr lang="en-US" sz="1000" dirty="0"/>
          </a:p>
        </p:txBody>
      </p:sp>
      <p:sp>
        <p:nvSpPr>
          <p:cNvPr id="3" name="Text 1"/>
          <p:cNvSpPr txBox="1"/>
          <p:nvPr/>
        </p:nvSpPr>
        <p:spPr>
          <a:xfrm>
            <a:off x="822960" y="2036064"/>
            <a:ext cx="10515600" cy="310896"/>
          </a:xfrm>
          <a:prstGeom prst="rect">
            <a:avLst/>
          </a:prstGeom>
          <a:noFill/>
          <a:ln/>
        </p:spPr>
        <p:txBody>
          <a:bodyPr wrap="square" rtlCol="0" anchor="t"/>
          <a:lstStyle/>
          <a:p>
            <a:pPr indent="0" marL="0">
              <a:buNone/>
            </a:pPr>
            <a:r>
              <a:rPr lang="en-US" sz="1100" b="1" spc="200" kern="0" dirty="0">
                <a:solidFill>
                  <a:srgbClr val="1BAF7A"/>
                </a:solidFill>
                <a:latin typeface="Arial" pitchFamily="34" charset="0"/>
                <a:ea typeface="Arial" pitchFamily="34" charset="-122"/>
                <a:cs typeface="Arial" pitchFamily="34" charset="-120"/>
              </a:rPr>
              <a:t>RECONCILIATION    </a:t>
            </a:r>
            <a:pPr indent="0" marL="0">
              <a:buNone/>
            </a:pPr>
            <a:r>
              <a:rPr lang="en-US" sz="1100" b="1" spc="200" kern="0" dirty="0">
                <a:solidFill>
                  <a:srgbClr val="6B7A83"/>
                </a:solidFill>
                <a:latin typeface="Arial" pitchFamily="34" charset="0"/>
                <a:ea typeface="Arial" pitchFamily="34" charset="-122"/>
                <a:cs typeface="Arial" pitchFamily="34" charset="-120"/>
              </a:rPr>
              <a:t>THE PAYOFF</a:t>
            </a:r>
            <a:endParaRPr lang="en-US" sz="1100" dirty="0"/>
          </a:p>
        </p:txBody>
      </p:sp>
      <p:sp>
        <p:nvSpPr>
          <p:cNvPr id="4" name="Text 2"/>
          <p:cNvSpPr txBox="1"/>
          <p:nvPr/>
        </p:nvSpPr>
        <p:spPr>
          <a:xfrm>
            <a:off x="822960" y="2456688"/>
            <a:ext cx="10515600" cy="920496"/>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Where both sides can reason, reconciliation always completes.</a:t>
            </a:r>
            <a:endParaRPr lang="en-US" sz="2800" dirty="0"/>
          </a:p>
        </p:txBody>
      </p:sp>
      <p:sp>
        <p:nvSpPr>
          <p:cNvPr id="5" name="Text 3"/>
          <p:cNvSpPr txBox="1"/>
          <p:nvPr/>
        </p:nvSpPr>
        <p:spPr>
          <a:xfrm>
            <a:off x="822960" y="3578352"/>
            <a:ext cx="9601200" cy="124358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Two capable cognitive systems can always achieve full reconciliation autonomously: through Q&amp;A, virtual experiments and other verifications, etc. As cognition recedes from one or both systems, a reference assumes a larger role, and full autonomy might not be achieved by machine cognition employed in overlay to inert systems.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12</a:t>
            </a:r>
            <a:endParaRPr lang="en-US" sz="1000" dirty="0"/>
          </a:p>
        </p:txBody>
      </p:sp>
      <p:sp>
        <p:nvSpPr>
          <p:cNvPr id="3" name="Text 1"/>
          <p:cNvSpPr txBox="1"/>
          <p:nvPr/>
        </p:nvSpPr>
        <p:spPr>
          <a:xfrm>
            <a:off x="822960" y="698373"/>
            <a:ext cx="10515600" cy="310896"/>
          </a:xfrm>
          <a:prstGeom prst="rect">
            <a:avLst/>
          </a:prstGeom>
          <a:noFill/>
          <a:ln/>
        </p:spPr>
        <p:txBody>
          <a:bodyPr wrap="square" rtlCol="0" anchor="t"/>
          <a:lstStyle/>
          <a:p>
            <a:pPr indent="0" marL="0">
              <a:buNone/>
            </a:pPr>
            <a:r>
              <a:rPr lang="en-US" sz="1100" b="1" spc="200" kern="0" dirty="0">
                <a:solidFill>
                  <a:srgbClr val="6B7A83"/>
                </a:solidFill>
                <a:latin typeface="Arial" pitchFamily="34" charset="0"/>
                <a:ea typeface="Arial" pitchFamily="34" charset="-122"/>
                <a:cs typeface="Arial" pitchFamily="34" charset="-120"/>
              </a:rPr>
              <a:t>WHAT THE EVIDENCE SHOWS</a:t>
            </a:r>
            <a:endParaRPr lang="en-US" sz="1100" dirty="0"/>
          </a:p>
        </p:txBody>
      </p:sp>
      <p:sp>
        <p:nvSpPr>
          <p:cNvPr id="4" name="Text 2"/>
          <p:cNvSpPr txBox="1"/>
          <p:nvPr/>
        </p:nvSpPr>
        <p:spPr>
          <a:xfrm>
            <a:off x="822960" y="1118997"/>
            <a:ext cx="10515600" cy="920496"/>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Four scenarios, spanning different operations classes and ways semantic models diverge.</a:t>
            </a:r>
            <a:endParaRPr lang="en-US" sz="2800" dirty="0"/>
          </a:p>
        </p:txBody>
      </p:sp>
      <p:sp>
        <p:nvSpPr>
          <p:cNvPr id="5" name="Text 3"/>
          <p:cNvSpPr txBox="1"/>
          <p:nvPr/>
        </p:nvSpPr>
        <p:spPr>
          <a:xfrm>
            <a:off x="822960" y="2240661"/>
            <a:ext cx="9601200" cy="1517904"/>
          </a:xfrm>
          <a:prstGeom prst="rect">
            <a:avLst/>
          </a:prstGeom>
          <a:noFill/>
          <a:ln/>
        </p:spPr>
        <p:txBody>
          <a:bodyPr wrap="square" rtlCol="0" anchor="t"/>
          <a:lstStyle/>
          <a:p>
            <a:pPr indent="0" marL="0">
              <a:lnSpc>
                <a:spcPct val="130000"/>
              </a:lnSpc>
              <a:buNone/>
            </a:pPr>
            <a:r>
              <a:rPr lang="en-US" sz="1500" b="1" dirty="0">
                <a:solidFill>
                  <a:srgbClr val="14314F"/>
                </a:solidFill>
                <a:latin typeface="Arial" pitchFamily="34" charset="0"/>
                <a:ea typeface="Arial" pitchFamily="34" charset="-122"/>
                <a:cs typeface="Arial" pitchFamily="34" charset="-120"/>
              </a:rPr>
              <a:t>Configuration</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aligning two semantic models of one network, each lifted from a standard interface schema;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intent</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negotiating a declarative wish into a concrete realisation;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standard-free</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provisioning across two private systems with no shared standard;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observability</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deciding what an observed signal means. Four operations classes, chosen so that together they also span the kinds of divergence reconciliation must bridge.</a:t>
            </a:r>
            <a:endParaRPr lang="en-US" sz="1500" dirty="0"/>
          </a:p>
        </p:txBody>
      </p:sp>
      <p:sp>
        <p:nvSpPr>
          <p:cNvPr id="6" name="Text 4"/>
          <p:cNvSpPr txBox="1"/>
          <p:nvPr/>
        </p:nvSpPr>
        <p:spPr>
          <a:xfrm>
            <a:off x="822960" y="3923157"/>
            <a:ext cx="9601200" cy="69494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Each scenario is run on three independently built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cases</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three different pairs of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semantic models</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to reconcile.</a:t>
            </a:r>
            <a:endParaRPr lang="en-US" sz="1500" dirty="0"/>
          </a:p>
        </p:txBody>
      </p:sp>
      <p:sp>
        <p:nvSpPr>
          <p:cNvPr id="7" name="Shape 5"/>
          <p:cNvSpPr/>
          <p:nvPr/>
        </p:nvSpPr>
        <p:spPr>
          <a:xfrm>
            <a:off x="822960" y="4782693"/>
            <a:ext cx="10515600" cy="1376934"/>
          </a:xfrm>
          <a:prstGeom prst="roundRect">
            <a:avLst>
              <a:gd name="adj" fmla="val 3320"/>
            </a:avLst>
          </a:prstGeom>
          <a:solidFill>
            <a:srgbClr val="FFFFFF"/>
          </a:solidFill>
          <a:ln w="12700">
            <a:solidFill>
              <a:srgbClr val="E3DDD3"/>
            </a:solidFill>
            <a:prstDash val="solid"/>
          </a:ln>
        </p:spPr>
      </p:sp>
      <p:sp>
        <p:nvSpPr>
          <p:cNvPr id="8" name="Text 6"/>
          <p:cNvSpPr txBox="1"/>
          <p:nvPr/>
        </p:nvSpPr>
        <p:spPr>
          <a:xfrm>
            <a:off x="1234440" y="4828413"/>
            <a:ext cx="9692640" cy="1285494"/>
          </a:xfrm>
          <a:prstGeom prst="rect">
            <a:avLst/>
          </a:prstGeom>
          <a:noFill/>
          <a:ln/>
        </p:spPr>
        <p:txBody>
          <a:bodyPr wrap="square" rtlCol="0" anchor="ctr"/>
          <a:lstStyle/>
          <a:p>
            <a:pPr indent="0" marL="0">
              <a:lnSpc>
                <a:spcPct val="142000"/>
              </a:lnSpc>
              <a:buNone/>
            </a:pPr>
            <a:r>
              <a:rPr lang="en-US" sz="1700" dirty="0">
                <a:solidFill>
                  <a:srgbClr val="1F2A30"/>
                </a:solidFill>
                <a:latin typeface="Arial" pitchFamily="34" charset="0"/>
                <a:ea typeface="Arial" pitchFamily="34" charset="-122"/>
                <a:cs typeface="Arial" pitchFamily="34" charset="-120"/>
              </a:rPr>
              <a:t>Every headline result reproduces across the independently built </a:t>
            </a:r>
            <a:pPr indent="0" marL="0">
              <a:lnSpc>
                <a:spcPct val="142000"/>
              </a:lnSpc>
              <a:buNone/>
            </a:pPr>
            <a:r>
              <a:rPr lang="en-US" sz="1700" b="1" dirty="0">
                <a:solidFill>
                  <a:srgbClr val="14314F"/>
                </a:solidFill>
                <a:latin typeface="Arial" pitchFamily="34" charset="0"/>
                <a:ea typeface="Arial" pitchFamily="34" charset="-122"/>
                <a:cs typeface="Arial" pitchFamily="34" charset="-120"/>
              </a:rPr>
              <a:t>cases</a:t>
            </a:r>
            <a:pPr indent="0" marL="0">
              <a:lnSpc>
                <a:spcPct val="142000"/>
              </a:lnSpc>
              <a:buNone/>
            </a:pPr>
            <a:r>
              <a:rPr lang="en-US" sz="1700" dirty="0">
                <a:solidFill>
                  <a:srgbClr val="1F2A30"/>
                </a:solidFill>
                <a:latin typeface="Arial" pitchFamily="34" charset="0"/>
                <a:ea typeface="Arial" pitchFamily="34" charset="-122"/>
                <a:cs typeface="Arial" pitchFamily="34" charset="-120"/>
              </a:rPr>
              <a:t> (different pairs of semantic models) and across three independent </a:t>
            </a:r>
            <a:pPr indent="0" marL="0">
              <a:lnSpc>
                <a:spcPct val="142000"/>
              </a:lnSpc>
              <a:buNone/>
            </a:pPr>
            <a:r>
              <a:rPr lang="en-US" sz="1700" b="1" dirty="0">
                <a:solidFill>
                  <a:srgbClr val="14314F"/>
                </a:solidFill>
                <a:latin typeface="Arial" pitchFamily="34" charset="0"/>
                <a:ea typeface="Arial" pitchFamily="34" charset="-122"/>
                <a:cs typeface="Arial" pitchFamily="34" charset="-120"/>
              </a:rPr>
              <a:t>AI families</a:t>
            </a:r>
            <a:pPr indent="0" marL="0">
              <a:lnSpc>
                <a:spcPct val="142000"/>
              </a:lnSpc>
              <a:buNone/>
            </a:pPr>
            <a:r>
              <a:rPr lang="en-US" sz="1700" dirty="0">
                <a:solidFill>
                  <a:srgbClr val="1F2A30"/>
                </a:solidFill>
                <a:latin typeface="Arial" pitchFamily="34" charset="0"/>
                <a:ea typeface="Arial" pitchFamily="34" charset="-122"/>
                <a:cs typeface="Arial" pitchFamily="34" charset="-120"/>
              </a:rPr>
              <a:t>. It is neither a quirk of one model pair nor of one vendor's reasoner.</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13</a:t>
            </a:r>
            <a:endParaRPr lang="en-US" sz="1000" dirty="0"/>
          </a:p>
        </p:txBody>
      </p:sp>
      <p:sp>
        <p:nvSpPr>
          <p:cNvPr id="3" name="Text 1"/>
          <p:cNvSpPr txBox="1"/>
          <p:nvPr/>
        </p:nvSpPr>
        <p:spPr>
          <a:xfrm>
            <a:off x="822960" y="1106297"/>
            <a:ext cx="10515600" cy="310896"/>
          </a:xfrm>
          <a:prstGeom prst="rect">
            <a:avLst/>
          </a:prstGeom>
          <a:noFill/>
          <a:ln/>
        </p:spPr>
        <p:txBody>
          <a:bodyPr wrap="square" rtlCol="0" anchor="t"/>
          <a:lstStyle/>
          <a:p>
            <a:pPr indent="0" marL="0">
              <a:buNone/>
            </a:pPr>
            <a:r>
              <a:rPr lang="en-US" sz="1100" b="1" spc="200" kern="0" dirty="0">
                <a:solidFill>
                  <a:srgbClr val="6B7A83"/>
                </a:solidFill>
                <a:latin typeface="Arial" pitchFamily="34" charset="0"/>
                <a:ea typeface="Arial" pitchFamily="34" charset="-122"/>
                <a:cs typeface="Arial" pitchFamily="34" charset="-120"/>
              </a:rPr>
              <a:t>WHAT THE WORK PROVES</a:t>
            </a:r>
            <a:endParaRPr lang="en-US" sz="1100" dirty="0"/>
          </a:p>
        </p:txBody>
      </p:sp>
      <p:sp>
        <p:nvSpPr>
          <p:cNvPr id="4" name="Text 2"/>
          <p:cNvSpPr txBox="1"/>
          <p:nvPr/>
        </p:nvSpPr>
        <p:spPr>
          <a:xfrm>
            <a:off x="822960" y="1526921"/>
            <a:ext cx="10515600" cy="978408"/>
          </a:xfrm>
          <a:prstGeom prst="rect">
            <a:avLst/>
          </a:prstGeom>
          <a:noFill/>
          <a:ln/>
        </p:spPr>
        <p:txBody>
          <a:bodyPr wrap="square" rtlCol="0" anchor="t"/>
          <a:lstStyle/>
          <a:p>
            <a:pPr indent="0" marL="0">
              <a:lnSpc>
                <a:spcPct val="112000"/>
              </a:lnSpc>
              <a:buNone/>
            </a:pPr>
            <a:r>
              <a:rPr lang="en-US" sz="2000" b="1" dirty="0">
                <a:solidFill>
                  <a:srgbClr val="14314F"/>
                </a:solidFill>
                <a:latin typeface="Arial" pitchFamily="34" charset="0"/>
                <a:ea typeface="Arial" pitchFamily="34" charset="-122"/>
                <a:cs typeface="Arial" pitchFamily="34" charset="-120"/>
              </a:rPr>
              <a:t>Systems can be made to interoperate in the absence of pre-agreed data schemas: by creating ad hoc semantic models for each system, then reconciling the divergences those models may feature.</a:t>
            </a:r>
            <a:endParaRPr lang="en-US" sz="2000" dirty="0"/>
          </a:p>
        </p:txBody>
      </p:sp>
      <p:sp>
        <p:nvSpPr>
          <p:cNvPr id="5" name="Text 3"/>
          <p:cNvSpPr txBox="1"/>
          <p:nvPr/>
        </p:nvSpPr>
        <p:spPr>
          <a:xfrm>
            <a:off x="822960" y="2706497"/>
            <a:ext cx="10515600" cy="284226"/>
          </a:xfrm>
          <a:prstGeom prst="rect">
            <a:avLst/>
          </a:prstGeom>
          <a:noFill/>
          <a:ln/>
        </p:spPr>
        <p:txBody>
          <a:bodyPr wrap="square" rtlCol="0" anchor="t"/>
          <a:lstStyle/>
          <a:p>
            <a:pPr indent="0" marL="0">
              <a:buNone/>
            </a:pPr>
            <a:r>
              <a:rPr lang="en-US" sz="1500" b="1" dirty="0">
                <a:solidFill>
                  <a:srgbClr val="14314F"/>
                </a:solidFill>
                <a:latin typeface="Arial" pitchFamily="34" charset="0"/>
                <a:ea typeface="Arial" pitchFamily="34" charset="-122"/>
                <a:cs typeface="Arial" pitchFamily="34" charset="-120"/>
              </a:rPr>
              <a:t>Both the semantic-model production (the lift) and the reconciliation are cognition-based acts.</a:t>
            </a:r>
            <a:endParaRPr lang="en-US" sz="1500" dirty="0"/>
          </a:p>
        </p:txBody>
      </p:sp>
      <p:sp>
        <p:nvSpPr>
          <p:cNvPr id="6" name="Shape 4"/>
          <p:cNvSpPr/>
          <p:nvPr/>
        </p:nvSpPr>
        <p:spPr>
          <a:xfrm>
            <a:off x="822960" y="3118739"/>
            <a:ext cx="3334512" cy="2632964"/>
          </a:xfrm>
          <a:prstGeom prst="roundRect">
            <a:avLst>
              <a:gd name="adj" fmla="val 2084"/>
            </a:avLst>
          </a:prstGeom>
          <a:solidFill>
            <a:srgbClr val="FFFFFF"/>
          </a:solidFill>
          <a:ln w="12700">
            <a:solidFill>
              <a:srgbClr val="E3DDD3"/>
            </a:solidFill>
            <a:prstDash val="solid"/>
          </a:ln>
        </p:spPr>
      </p:sp>
      <p:sp>
        <p:nvSpPr>
          <p:cNvPr id="7" name="Text 5"/>
          <p:cNvSpPr txBox="1"/>
          <p:nvPr/>
        </p:nvSpPr>
        <p:spPr>
          <a:xfrm>
            <a:off x="1060704" y="3301619"/>
            <a:ext cx="2859024" cy="973328"/>
          </a:xfrm>
          <a:prstGeom prst="rect">
            <a:avLst/>
          </a:prstGeom>
          <a:noFill/>
          <a:ln/>
        </p:spPr>
        <p:txBody>
          <a:bodyPr wrap="square" rtlCol="0" anchor="t"/>
          <a:lstStyle/>
          <a:p>
            <a:pPr indent="0" marL="0">
              <a:lnSpc>
                <a:spcPct val="120000"/>
              </a:lnSpc>
              <a:buNone/>
            </a:pPr>
            <a:r>
              <a:rPr lang="en-US" sz="1400" b="1" dirty="0">
                <a:solidFill>
                  <a:srgbClr val="14314F"/>
                </a:solidFill>
                <a:latin typeface="Arial" pitchFamily="34" charset="0"/>
                <a:ea typeface="Arial" pitchFamily="34" charset="-122"/>
                <a:cs typeface="Arial" pitchFamily="34" charset="-120"/>
              </a:rPr>
              <a:t>Semantic model portability is real and measurably verifiable.</a:t>
            </a:r>
            <a:endParaRPr lang="en-US" sz="1400" dirty="0"/>
          </a:p>
        </p:txBody>
      </p:sp>
      <p:sp>
        <p:nvSpPr>
          <p:cNvPr id="8" name="Text 6"/>
          <p:cNvSpPr txBox="1"/>
          <p:nvPr/>
        </p:nvSpPr>
        <p:spPr>
          <a:xfrm>
            <a:off x="1060704" y="4256659"/>
            <a:ext cx="2859024" cy="1293876"/>
          </a:xfrm>
          <a:prstGeom prst="rect">
            <a:avLst/>
          </a:prstGeom>
          <a:noFill/>
          <a:ln/>
        </p:spPr>
        <p:txBody>
          <a:bodyPr wrap="square" rtlCol="0" anchor="t"/>
          <a:lstStyle/>
          <a:p>
            <a:pPr indent="0" marL="0">
              <a:lnSpc>
                <a:spcPct val="130000"/>
              </a:lnSpc>
              <a:buNone/>
            </a:pPr>
            <a:r>
              <a:rPr lang="en-US" sz="1150" dirty="0">
                <a:solidFill>
                  <a:srgbClr val="1F2A30"/>
                </a:solidFill>
                <a:latin typeface="Arial" pitchFamily="34" charset="0"/>
                <a:ea typeface="Arial" pitchFamily="34" charset="-122"/>
                <a:cs typeface="Arial" pitchFamily="34" charset="-120"/>
              </a:rPr>
              <a:t>A capable cognitive agent can understand and use a soundly produced semantic model, directly and without other supports. We verify this across a cognitive capability ladder and independent AI families.</a:t>
            </a:r>
            <a:endParaRPr lang="en-US" sz="1150" dirty="0"/>
          </a:p>
        </p:txBody>
      </p:sp>
      <p:sp>
        <p:nvSpPr>
          <p:cNvPr id="9" name="Shape 7"/>
          <p:cNvSpPr/>
          <p:nvPr/>
        </p:nvSpPr>
        <p:spPr>
          <a:xfrm>
            <a:off x="4413504" y="3118739"/>
            <a:ext cx="3334512" cy="2632964"/>
          </a:xfrm>
          <a:prstGeom prst="roundRect">
            <a:avLst>
              <a:gd name="adj" fmla="val 2084"/>
            </a:avLst>
          </a:prstGeom>
          <a:solidFill>
            <a:srgbClr val="FFFFFF"/>
          </a:solidFill>
          <a:ln w="12700">
            <a:solidFill>
              <a:srgbClr val="E3DDD3"/>
            </a:solidFill>
            <a:prstDash val="solid"/>
          </a:ln>
        </p:spPr>
      </p:sp>
      <p:sp>
        <p:nvSpPr>
          <p:cNvPr id="10" name="Text 8"/>
          <p:cNvSpPr txBox="1"/>
          <p:nvPr/>
        </p:nvSpPr>
        <p:spPr>
          <a:xfrm>
            <a:off x="4651248" y="3301619"/>
            <a:ext cx="2859024" cy="973328"/>
          </a:xfrm>
          <a:prstGeom prst="rect">
            <a:avLst/>
          </a:prstGeom>
          <a:noFill/>
          <a:ln/>
        </p:spPr>
        <p:txBody>
          <a:bodyPr wrap="square" rtlCol="0" anchor="t"/>
          <a:lstStyle/>
          <a:p>
            <a:pPr indent="0" marL="0">
              <a:lnSpc>
                <a:spcPct val="120000"/>
              </a:lnSpc>
              <a:buNone/>
            </a:pPr>
            <a:r>
              <a:rPr lang="en-US" sz="1400" b="1" dirty="0">
                <a:solidFill>
                  <a:srgbClr val="14314F"/>
                </a:solidFill>
                <a:latin typeface="Arial" pitchFamily="34" charset="0"/>
                <a:ea typeface="Arial" pitchFamily="34" charset="-122"/>
                <a:cs typeface="Arial" pitchFamily="34" charset="-120"/>
              </a:rPr>
              <a:t>Capable cognition reconciles divergent semantic models on its own.</a:t>
            </a:r>
            <a:endParaRPr lang="en-US" sz="1400" dirty="0"/>
          </a:p>
        </p:txBody>
      </p:sp>
      <p:sp>
        <p:nvSpPr>
          <p:cNvPr id="11" name="Text 9"/>
          <p:cNvSpPr txBox="1"/>
          <p:nvPr/>
        </p:nvSpPr>
        <p:spPr>
          <a:xfrm>
            <a:off x="4651248" y="4256659"/>
            <a:ext cx="2859024" cy="1293876"/>
          </a:xfrm>
          <a:prstGeom prst="rect">
            <a:avLst/>
          </a:prstGeom>
          <a:noFill/>
          <a:ln/>
        </p:spPr>
        <p:txBody>
          <a:bodyPr wrap="square" rtlCol="0" anchor="t"/>
          <a:lstStyle/>
          <a:p>
            <a:pPr indent="0" marL="0">
              <a:lnSpc>
                <a:spcPct val="130000"/>
              </a:lnSpc>
              <a:buNone/>
            </a:pPr>
            <a:r>
              <a:rPr lang="en-US" sz="1150" dirty="0">
                <a:solidFill>
                  <a:srgbClr val="1F2A30"/>
                </a:solidFill>
                <a:latin typeface="Arial" pitchFamily="34" charset="0"/>
                <a:ea typeface="Arial" pitchFamily="34" charset="-122"/>
                <a:cs typeface="Arial" pitchFamily="34" charset="-120"/>
              </a:rPr>
              <a:t>Where systems are cognitively capable, two semantic models are fully reconciled through their autonomous Q&amp;A exchanges and virtual verification operations, even where no standard schema are in sight.</a:t>
            </a:r>
            <a:endParaRPr lang="en-US" sz="1150" dirty="0"/>
          </a:p>
        </p:txBody>
      </p:sp>
      <p:sp>
        <p:nvSpPr>
          <p:cNvPr id="12" name="Shape 10"/>
          <p:cNvSpPr/>
          <p:nvPr/>
        </p:nvSpPr>
        <p:spPr>
          <a:xfrm>
            <a:off x="8004048" y="3118739"/>
            <a:ext cx="3334512" cy="2632964"/>
          </a:xfrm>
          <a:prstGeom prst="roundRect">
            <a:avLst>
              <a:gd name="adj" fmla="val 2084"/>
            </a:avLst>
          </a:prstGeom>
          <a:solidFill>
            <a:srgbClr val="FFFFFF"/>
          </a:solidFill>
          <a:ln w="12700">
            <a:solidFill>
              <a:srgbClr val="E3DDD3"/>
            </a:solidFill>
            <a:prstDash val="solid"/>
          </a:ln>
        </p:spPr>
      </p:sp>
      <p:sp>
        <p:nvSpPr>
          <p:cNvPr id="13" name="Text 11"/>
          <p:cNvSpPr txBox="1"/>
          <p:nvPr/>
        </p:nvSpPr>
        <p:spPr>
          <a:xfrm>
            <a:off x="8241792" y="3301619"/>
            <a:ext cx="2859024" cy="973328"/>
          </a:xfrm>
          <a:prstGeom prst="rect">
            <a:avLst/>
          </a:prstGeom>
          <a:noFill/>
          <a:ln/>
        </p:spPr>
        <p:txBody>
          <a:bodyPr wrap="square" rtlCol="0" anchor="t"/>
          <a:lstStyle/>
          <a:p>
            <a:pPr indent="0" marL="0">
              <a:lnSpc>
                <a:spcPct val="120000"/>
              </a:lnSpc>
              <a:buNone/>
            </a:pPr>
            <a:r>
              <a:rPr lang="en-US" sz="1400" b="1" dirty="0">
                <a:solidFill>
                  <a:srgbClr val="14314F"/>
                </a:solidFill>
                <a:latin typeface="Arial" pitchFamily="34" charset="0"/>
                <a:ea typeface="Arial" pitchFamily="34" charset="-122"/>
                <a:cs typeface="Arial" pitchFamily="34" charset="-120"/>
              </a:rPr>
              <a:t>Portability and reconciliation degrade gracefully as cognition recedes, not all-or-nothing.</a:t>
            </a:r>
            <a:endParaRPr lang="en-US" sz="1400" dirty="0"/>
          </a:p>
        </p:txBody>
      </p:sp>
      <p:sp>
        <p:nvSpPr>
          <p:cNvPr id="14" name="Text 12"/>
          <p:cNvSpPr txBox="1"/>
          <p:nvPr/>
        </p:nvSpPr>
        <p:spPr>
          <a:xfrm>
            <a:off x="8241792" y="4256659"/>
            <a:ext cx="2859024" cy="1293876"/>
          </a:xfrm>
          <a:prstGeom prst="rect">
            <a:avLst/>
          </a:prstGeom>
          <a:noFill/>
          <a:ln/>
        </p:spPr>
        <p:txBody>
          <a:bodyPr wrap="square" rtlCol="0" anchor="t"/>
          <a:lstStyle/>
          <a:p>
            <a:pPr indent="0" marL="0">
              <a:lnSpc>
                <a:spcPct val="130000"/>
              </a:lnSpc>
              <a:buNone/>
            </a:pPr>
            <a:r>
              <a:rPr lang="en-US" sz="1150" dirty="0">
                <a:solidFill>
                  <a:srgbClr val="1F2A30"/>
                </a:solidFill>
                <a:latin typeface="Arial" pitchFamily="34" charset="0"/>
                <a:ea typeface="Arial" pitchFamily="34" charset="-122"/>
                <a:cs typeface="Arial" pitchFamily="34" charset="-120"/>
              </a:rPr>
              <a:t>A reference rescues a cognitively weak consumer and makes reconciliation measurably cheaper.</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14</a:t>
            </a:r>
            <a:endParaRPr lang="en-US" sz="1000" dirty="0"/>
          </a:p>
        </p:txBody>
      </p:sp>
      <p:sp>
        <p:nvSpPr>
          <p:cNvPr id="3" name="Text 1"/>
          <p:cNvSpPr txBox="1"/>
          <p:nvPr/>
        </p:nvSpPr>
        <p:spPr>
          <a:xfrm>
            <a:off x="822960" y="1606296"/>
            <a:ext cx="10515600" cy="310896"/>
          </a:xfrm>
          <a:prstGeom prst="rect">
            <a:avLst/>
          </a:prstGeom>
          <a:noFill/>
          <a:ln/>
        </p:spPr>
        <p:txBody>
          <a:bodyPr wrap="square" rtlCol="0" anchor="t"/>
          <a:lstStyle/>
          <a:p>
            <a:pPr indent="0" marL="0">
              <a:buNone/>
            </a:pPr>
            <a:r>
              <a:rPr lang="en-US" sz="1100" b="1" spc="200" kern="0" dirty="0">
                <a:solidFill>
                  <a:srgbClr val="6B7A83"/>
                </a:solidFill>
                <a:latin typeface="Arial" pitchFamily="34" charset="0"/>
                <a:ea typeface="Arial" pitchFamily="34" charset="-122"/>
                <a:cs typeface="Arial" pitchFamily="34" charset="-120"/>
              </a:rPr>
              <a:t>WHAT'S NEXT</a:t>
            </a:r>
            <a:endParaRPr lang="en-US" sz="1100" dirty="0"/>
          </a:p>
        </p:txBody>
      </p:sp>
      <p:sp>
        <p:nvSpPr>
          <p:cNvPr id="4" name="Text 2"/>
          <p:cNvSpPr txBox="1"/>
          <p:nvPr/>
        </p:nvSpPr>
        <p:spPr>
          <a:xfrm>
            <a:off x="822960" y="2026920"/>
            <a:ext cx="10515600" cy="920496"/>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The decisive next step: a situated lift on a live operator system.</a:t>
            </a:r>
            <a:endParaRPr lang="en-US" sz="2800" dirty="0"/>
          </a:p>
        </p:txBody>
      </p:sp>
      <p:sp>
        <p:nvSpPr>
          <p:cNvPr id="5" name="Text 3"/>
          <p:cNvSpPr txBox="1"/>
          <p:nvPr/>
        </p:nvSpPr>
        <p:spPr>
          <a:xfrm>
            <a:off x="822960" y="3148584"/>
            <a:ext cx="9601200" cy="96926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Everything here was measured on portable models we built and could assess. The experimental track now points outward: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attach a cognitive agent to a real operator system</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have it perform the lift with live access to state, and assess the portability of what it produces — which we have shown how to measure.</a:t>
            </a:r>
            <a:endParaRPr lang="en-US" sz="1500" dirty="0"/>
          </a:p>
        </p:txBody>
      </p:sp>
      <p:sp>
        <p:nvSpPr>
          <p:cNvPr id="6" name="Text 4"/>
          <p:cNvSpPr txBox="1"/>
          <p:nvPr/>
        </p:nvSpPr>
        <p:spPr>
          <a:xfrm>
            <a:off x="822960" y="4282440"/>
            <a:ext cx="9601200" cy="96926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Two cases carry it: a configuration/standard seam, and — the sharpest — the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observability case run with NMOP</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where a lifted alarm model, bound to shared anomaly semantics, makes an act/watch/suppress verdict that a static model cannot.</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BFAF8"/>
        </a:solidFill>
      </p:bgPr>
    </p:bg>
    <p:spTree>
      <p:nvGrpSpPr>
        <p:cNvPr id="1" name=""/>
        <p:cNvGrpSpPr/>
        <p:nvPr/>
      </p:nvGrpSpPr>
      <p:grpSpPr>
        <a:xfrm>
          <a:off x="0" y="0"/>
          <a:ext cx="0" cy="0"/>
          <a:chOff x="0" y="0"/>
          <a:chExt cx="0" cy="0"/>
        </a:xfrm>
      </p:grpSpPr>
      <p:sp>
        <p:nvSpPr>
          <p:cNvPr id="2" name="Text 0"/>
          <p:cNvSpPr/>
          <p:nvPr/>
        </p:nvSpPr>
        <p:spPr>
          <a:xfrm>
            <a:off x="10881360" y="6400800"/>
            <a:ext cx="457200" cy="274320"/>
          </a:xfrm>
          <a:prstGeom prst="rect">
            <a:avLst/>
          </a:prstGeom>
          <a:noFill/>
          <a:ln/>
        </p:spPr>
        <p:txBody>
          <a:bodyPr wrap="square" rtlCol="0" anchor="ctr"/>
          <a:lstStyle/>
          <a:p>
            <a:pPr algn="r" indent="0" marL="0">
              <a:buNone/>
            </a:pPr>
            <a:r>
              <a:rPr lang="en-US" sz="1000" dirty="0">
                <a:solidFill>
                  <a:srgbClr val="6B7A83"/>
                </a:solidFill>
                <a:latin typeface="Arial" pitchFamily="34" charset="0"/>
                <a:ea typeface="Arial" pitchFamily="34" charset="-122"/>
                <a:cs typeface="Arial" pitchFamily="34" charset="-120"/>
              </a:rPr>
              <a:t>15</a:t>
            </a:r>
            <a:endParaRPr lang="en-US" sz="1000" dirty="0"/>
          </a:p>
        </p:txBody>
      </p:sp>
      <p:sp>
        <p:nvSpPr>
          <p:cNvPr id="3" name="Text 1"/>
          <p:cNvSpPr txBox="1"/>
          <p:nvPr/>
        </p:nvSpPr>
        <p:spPr>
          <a:xfrm>
            <a:off x="822960" y="502920"/>
            <a:ext cx="10515600" cy="310896"/>
          </a:xfrm>
          <a:prstGeom prst="rect">
            <a:avLst/>
          </a:prstGeom>
          <a:noFill/>
          <a:ln/>
        </p:spPr>
        <p:txBody>
          <a:bodyPr wrap="square" rtlCol="0" anchor="t"/>
          <a:lstStyle/>
          <a:p>
            <a:pPr indent="0" marL="0">
              <a:buNone/>
            </a:pPr>
            <a:r>
              <a:rPr lang="en-US" sz="1100" b="1" spc="200" kern="0" dirty="0">
                <a:solidFill>
                  <a:srgbClr val="6B7A83"/>
                </a:solidFill>
                <a:latin typeface="Arial" pitchFamily="34" charset="0"/>
                <a:ea typeface="Arial" pitchFamily="34" charset="-122"/>
                <a:cs typeface="Arial" pitchFamily="34" charset="-120"/>
              </a:rPr>
              <a:t>THE CLOSE</a:t>
            </a:r>
            <a:endParaRPr lang="en-US" sz="1100" dirty="0"/>
          </a:p>
        </p:txBody>
      </p:sp>
      <p:sp>
        <p:nvSpPr>
          <p:cNvPr id="4" name="Text 2"/>
          <p:cNvSpPr txBox="1"/>
          <p:nvPr/>
        </p:nvSpPr>
        <p:spPr>
          <a:xfrm>
            <a:off x="822960" y="923544"/>
            <a:ext cx="10515600" cy="1325880"/>
          </a:xfrm>
          <a:prstGeom prst="rect">
            <a:avLst/>
          </a:prstGeom>
          <a:noFill/>
          <a:ln/>
        </p:spPr>
        <p:txBody>
          <a:bodyPr wrap="square" rtlCol="0" anchor="t"/>
          <a:lstStyle/>
          <a:p>
            <a:pPr indent="0" marL="0">
              <a:lnSpc>
                <a:spcPct val="112000"/>
              </a:lnSpc>
              <a:buNone/>
            </a:pPr>
            <a:r>
              <a:rPr lang="en-US" sz="2800" b="1" dirty="0">
                <a:solidFill>
                  <a:srgbClr val="14314F"/>
                </a:solidFill>
                <a:latin typeface="Arial" pitchFamily="34" charset="0"/>
                <a:ea typeface="Arial" pitchFamily="34" charset="-122"/>
                <a:cs typeface="Arial" pitchFamily="34" charset="-120"/>
              </a:rPr>
              <a:t>What is useful to standardise may evolve, toward simpler artifacts that are more flexibly and broadly usable.</a:t>
            </a:r>
            <a:endParaRPr lang="en-US" sz="2800" dirty="0"/>
          </a:p>
        </p:txBody>
      </p:sp>
      <p:sp>
        <p:nvSpPr>
          <p:cNvPr id="5" name="Text 3"/>
          <p:cNvSpPr txBox="1"/>
          <p:nvPr/>
        </p:nvSpPr>
        <p:spPr>
          <a:xfrm>
            <a:off x="822960" y="2450592"/>
            <a:ext cx="9601200" cy="96926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What's worth agreeing in advance may narrow and simplify: if semantic models begin to be produced and reconciled ad hoc, the heaviest fully-specified schemas may give way to lighter, more flexible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references</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Legacy standards coexist throughout.</a:t>
            </a:r>
            <a:endParaRPr lang="en-US" sz="1500" dirty="0"/>
          </a:p>
        </p:txBody>
      </p:sp>
      <p:sp>
        <p:nvSpPr>
          <p:cNvPr id="6" name="Text 4"/>
          <p:cNvSpPr txBox="1"/>
          <p:nvPr/>
        </p:nvSpPr>
        <p:spPr>
          <a:xfrm>
            <a:off x="822960" y="3584448"/>
            <a:ext cx="9601200" cy="124358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The heavy lifting moves into the systems themselves: a semantic model is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generated by a system's own machine cognition</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 the lift — and its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form is flexible</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as long as it carries the elements we've described (meaning, pragmatics, provenance) and explains itself well enough to be picked up. So what's worth agreeing is </a:t>
            </a:r>
            <a:pPr indent="0" marL="0">
              <a:lnSpc>
                <a:spcPct val="130000"/>
              </a:lnSpc>
              <a:buNone/>
            </a:pPr>
            <a:r>
              <a:rPr lang="en-US" sz="1500" b="1" dirty="0">
                <a:solidFill>
                  <a:srgbClr val="14314F"/>
                </a:solidFill>
                <a:latin typeface="Arial" pitchFamily="34" charset="0"/>
                <a:ea typeface="Arial" pitchFamily="34" charset="-122"/>
                <a:cs typeface="Arial" pitchFamily="34" charset="-120"/>
              </a:rPr>
              <a:t>how a system describes itself</a:t>
            </a:r>
            <a:pPr indent="0" marL="0">
              <a:lnSpc>
                <a:spcPct val="130000"/>
              </a:lnSpc>
              <a:buNone/>
            </a:pPr>
            <a:r>
              <a:rPr lang="en-US" sz="1500" dirty="0">
                <a:solidFill>
                  <a:srgbClr val="1F2A30"/>
                </a:solidFill>
                <a:latin typeface="Arial" pitchFamily="34" charset="0"/>
                <a:ea typeface="Arial" pitchFamily="34" charset="-122"/>
                <a:cs typeface="Arial" pitchFamily="34" charset="-120"/>
              </a:rPr>
              <a:t>, not the model it uses inside.</a:t>
            </a:r>
            <a:endParaRPr lang="en-US" sz="1500" dirty="0"/>
          </a:p>
        </p:txBody>
      </p:sp>
      <p:sp>
        <p:nvSpPr>
          <p:cNvPr id="7" name="Text 5"/>
          <p:cNvSpPr txBox="1"/>
          <p:nvPr/>
        </p:nvSpPr>
        <p:spPr>
          <a:xfrm>
            <a:off x="822960" y="4992624"/>
            <a:ext cx="9601200" cy="420624"/>
          </a:xfrm>
          <a:prstGeom prst="rect">
            <a:avLst/>
          </a:prstGeom>
          <a:noFill/>
          <a:ln/>
        </p:spPr>
        <p:txBody>
          <a:bodyPr wrap="square" rtlCol="0" anchor="t"/>
          <a:lstStyle/>
          <a:p>
            <a:pPr indent="0" marL="0">
              <a:lnSpc>
                <a:spcPct val="130000"/>
              </a:lnSpc>
              <a:buNone/>
            </a:pPr>
            <a:r>
              <a:rPr lang="en-US" sz="1500" dirty="0">
                <a:solidFill>
                  <a:srgbClr val="1F2A30"/>
                </a:solidFill>
                <a:latin typeface="Arial" pitchFamily="34" charset="0"/>
                <a:ea typeface="Arial" pitchFamily="34" charset="-122"/>
                <a:cs typeface="Arial" pitchFamily="34" charset="-120"/>
              </a:rPr>
              <a:t>An evolution, not a rupture.</a:t>
            </a:r>
            <a:endParaRPr lang="en-US" sz="1500" dirty="0"/>
          </a:p>
        </p:txBody>
      </p:sp>
      <p:sp>
        <p:nvSpPr>
          <p:cNvPr id="8" name="Shape 6"/>
          <p:cNvSpPr/>
          <p:nvPr/>
        </p:nvSpPr>
        <p:spPr>
          <a:xfrm>
            <a:off x="822960" y="5577840"/>
            <a:ext cx="10058400" cy="1429512"/>
          </a:xfrm>
          <a:prstGeom prst="roundRect">
            <a:avLst>
              <a:gd name="adj" fmla="val 3198"/>
            </a:avLst>
          </a:prstGeom>
          <a:solidFill>
            <a:srgbClr val="14314F"/>
          </a:solidFill>
          <a:ln/>
        </p:spPr>
      </p:sp>
      <p:sp>
        <p:nvSpPr>
          <p:cNvPr id="9" name="Text 7"/>
          <p:cNvSpPr txBox="1"/>
          <p:nvPr/>
        </p:nvSpPr>
        <p:spPr>
          <a:xfrm>
            <a:off x="1143000" y="5623560"/>
            <a:ext cx="9418320" cy="1338072"/>
          </a:xfrm>
          <a:prstGeom prst="rect">
            <a:avLst/>
          </a:prstGeom>
          <a:noFill/>
          <a:ln/>
        </p:spPr>
        <p:txBody>
          <a:bodyPr wrap="square" rtlCol="0" anchor="ctr"/>
          <a:lstStyle/>
          <a:p>
            <a:pPr indent="0" marL="0">
              <a:lnSpc>
                <a:spcPct val="132000"/>
              </a:lnSpc>
              <a:buNone/>
            </a:pPr>
            <a:r>
              <a:rPr lang="en-US" sz="1450" b="1" dirty="0">
                <a:solidFill>
                  <a:srgbClr val="FFFFFF"/>
                </a:solidFill>
                <a:latin typeface="Arial" pitchFamily="34" charset="0"/>
                <a:ea typeface="Arial" pitchFamily="34" charset="-122"/>
                <a:cs typeface="Arial" pitchFamily="34" charset="-120"/>
              </a:rPr>
              <a:t>The full picture is in the report: what semantic models look like and how they are built, how portability has been measured, how references are best designed and how they may be used to measured effects, and how semantic models are reconciled, demonstrated and evaluated in depth across four operations scenarios.</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2026-09-26T15:05:30Z</dcterms:created>
  <dcterms:modified xsi:type="dcterms:W3CDTF">2026-09-26T15:05:30Z</dcterms:modified>
</cp:coreProperties>
</file>